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3"/>
  </p:notesMasterIdLst>
  <p:sldIdLst>
    <p:sldId id="261" r:id="rId2"/>
  </p:sldIdLst>
  <p:sldSz cx="42062400" cy="292608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16" userDrawn="1">
          <p15:clr>
            <a:srgbClr val="A4A3A4"/>
          </p15:clr>
        </p15:guide>
        <p15:guide id="2" pos="132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005927-9C03-FEC6-59DB-F4D186848FC2}" name="Tian, Lu" initials="TL" userId="S::Tian1901@wuxiapptec.org::d78fe12b-d857-47de-a7fa-2007ab1512e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o Liang(STA/DFR)" initials="ML" lastIdx="4" clrIdx="0">
    <p:extLst>
      <p:ext uri="{19B8F6BF-5375-455C-9EA6-DF929625EA0E}">
        <p15:presenceInfo xmlns:p15="http://schemas.microsoft.com/office/powerpoint/2012/main" userId="S-1-5-21-4231491025-2922586567-4251205997-889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46A4"/>
    <a:srgbClr val="014AAC"/>
    <a:srgbClr val="00798A"/>
    <a:srgbClr val="004061"/>
    <a:srgbClr val="1A7DB2"/>
    <a:srgbClr val="1C7EB4"/>
    <a:srgbClr val="633614"/>
    <a:srgbClr val="003F5F"/>
    <a:srgbClr val="005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3963" autoAdjust="0"/>
  </p:normalViewPr>
  <p:slideViewPr>
    <p:cSldViewPr snapToGrid="0">
      <p:cViewPr>
        <p:scale>
          <a:sx n="33" d="100"/>
          <a:sy n="33" d="100"/>
        </p:scale>
        <p:origin x="798" y="-426"/>
      </p:cViewPr>
      <p:guideLst>
        <p:guide orient="horz" pos="9216"/>
        <p:guide pos="13248"/>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164" d="100"/>
          <a:sy n="164" d="100"/>
        </p:scale>
        <p:origin x="229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E4E6660-AA27-A246-A42F-186D2C5B86F9}" type="datetimeFigureOut">
              <a:rPr lang="en-US" smtClean="0"/>
              <a:t>6/13/2023</a:t>
            </a:fld>
            <a:endParaRPr lang="en-US" dirty="0"/>
          </a:p>
        </p:txBody>
      </p:sp>
      <p:sp>
        <p:nvSpPr>
          <p:cNvPr id="4" name="Slide Image Placeholder 3"/>
          <p:cNvSpPr>
            <a:spLocks noGrp="1" noRot="1" noChangeAspect="1"/>
          </p:cNvSpPr>
          <p:nvPr>
            <p:ph type="sldImg" idx="2"/>
          </p:nvPr>
        </p:nvSpPr>
        <p:spPr>
          <a:xfrm>
            <a:off x="2909888" y="857250"/>
            <a:ext cx="3324225"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60075B5-8FAA-9745-8102-704512CA05CC}" type="slidenum">
              <a:rPr lang="en-US" smtClean="0"/>
              <a:t>‹#›</a:t>
            </a:fld>
            <a:endParaRPr lang="en-US" dirty="0"/>
          </a:p>
        </p:txBody>
      </p:sp>
    </p:spTree>
    <p:extLst>
      <p:ext uri="{BB962C8B-B14F-4D97-AF65-F5344CB8AC3E}">
        <p14:creationId xmlns:p14="http://schemas.microsoft.com/office/powerpoint/2010/main" val="653174734"/>
      </p:ext>
    </p:extLst>
  </p:cSld>
  <p:clrMap bg1="lt1" tx1="dk1" bg2="lt2" tx2="dk2" accent1="accent1" accent2="accent2" accent3="accent3" accent4="accent4" accent5="accent5" accent6="accent6" hlink="hlink" folHlink="folHlink"/>
  <p:notesStyle>
    <a:lvl1pPr marL="0" algn="l" defTabSz="787293" rtl="0" eaLnBrk="1" latinLnBrk="0" hangingPunct="1">
      <a:defRPr sz="1034" kern="1200">
        <a:solidFill>
          <a:schemeClr val="tx1"/>
        </a:solidFill>
        <a:latin typeface="+mn-lt"/>
        <a:ea typeface="+mn-ea"/>
        <a:cs typeface="+mn-cs"/>
      </a:defRPr>
    </a:lvl1pPr>
    <a:lvl2pPr marL="393648" algn="l" defTabSz="787293" rtl="0" eaLnBrk="1" latinLnBrk="0" hangingPunct="1">
      <a:defRPr sz="1034" kern="1200">
        <a:solidFill>
          <a:schemeClr val="tx1"/>
        </a:solidFill>
        <a:latin typeface="+mn-lt"/>
        <a:ea typeface="+mn-ea"/>
        <a:cs typeface="+mn-cs"/>
      </a:defRPr>
    </a:lvl2pPr>
    <a:lvl3pPr marL="787293" algn="l" defTabSz="787293" rtl="0" eaLnBrk="1" latinLnBrk="0" hangingPunct="1">
      <a:defRPr sz="1034" kern="1200">
        <a:solidFill>
          <a:schemeClr val="tx1"/>
        </a:solidFill>
        <a:latin typeface="+mn-lt"/>
        <a:ea typeface="+mn-ea"/>
        <a:cs typeface="+mn-cs"/>
      </a:defRPr>
    </a:lvl3pPr>
    <a:lvl4pPr marL="1180941" algn="l" defTabSz="787293" rtl="0" eaLnBrk="1" latinLnBrk="0" hangingPunct="1">
      <a:defRPr sz="1034" kern="1200">
        <a:solidFill>
          <a:schemeClr val="tx1"/>
        </a:solidFill>
        <a:latin typeface="+mn-lt"/>
        <a:ea typeface="+mn-ea"/>
        <a:cs typeface="+mn-cs"/>
      </a:defRPr>
    </a:lvl4pPr>
    <a:lvl5pPr marL="1574588" algn="l" defTabSz="787293" rtl="0" eaLnBrk="1" latinLnBrk="0" hangingPunct="1">
      <a:defRPr sz="1034" kern="1200">
        <a:solidFill>
          <a:schemeClr val="tx1"/>
        </a:solidFill>
        <a:latin typeface="+mn-lt"/>
        <a:ea typeface="+mn-ea"/>
        <a:cs typeface="+mn-cs"/>
      </a:defRPr>
    </a:lvl5pPr>
    <a:lvl6pPr marL="1968235" algn="l" defTabSz="787293" rtl="0" eaLnBrk="1" latinLnBrk="0" hangingPunct="1">
      <a:defRPr sz="1034" kern="1200">
        <a:solidFill>
          <a:schemeClr val="tx1"/>
        </a:solidFill>
        <a:latin typeface="+mn-lt"/>
        <a:ea typeface="+mn-ea"/>
        <a:cs typeface="+mn-cs"/>
      </a:defRPr>
    </a:lvl6pPr>
    <a:lvl7pPr marL="2361882" algn="l" defTabSz="787293" rtl="0" eaLnBrk="1" latinLnBrk="0" hangingPunct="1">
      <a:defRPr sz="1034" kern="1200">
        <a:solidFill>
          <a:schemeClr val="tx1"/>
        </a:solidFill>
        <a:latin typeface="+mn-lt"/>
        <a:ea typeface="+mn-ea"/>
        <a:cs typeface="+mn-cs"/>
      </a:defRPr>
    </a:lvl7pPr>
    <a:lvl8pPr marL="2755530" algn="l" defTabSz="787293" rtl="0" eaLnBrk="1" latinLnBrk="0" hangingPunct="1">
      <a:defRPr sz="1034" kern="1200">
        <a:solidFill>
          <a:schemeClr val="tx1"/>
        </a:solidFill>
        <a:latin typeface="+mn-lt"/>
        <a:ea typeface="+mn-ea"/>
        <a:cs typeface="+mn-cs"/>
      </a:defRPr>
    </a:lvl8pPr>
    <a:lvl9pPr marL="3149175" algn="l" defTabSz="787293" rtl="0" eaLnBrk="1" latinLnBrk="0" hangingPunct="1">
      <a:defRPr sz="103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0075B5-8FAA-9745-8102-704512CA05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25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4680" y="4788749"/>
            <a:ext cx="35753040" cy="10187093"/>
          </a:xfrm>
        </p:spPr>
        <p:txBody>
          <a:bodyPr anchor="b"/>
          <a:lstStyle>
            <a:lvl1pPr algn="ctr">
              <a:defRPr sz="25600"/>
            </a:lvl1pPr>
          </a:lstStyle>
          <a:p>
            <a:r>
              <a:rPr lang="en-US"/>
              <a:t>Click to edit Master title style</a:t>
            </a:r>
            <a:endParaRPr lang="en-US" dirty="0"/>
          </a:p>
        </p:txBody>
      </p:sp>
      <p:sp>
        <p:nvSpPr>
          <p:cNvPr id="3" name="Subtitle 2"/>
          <p:cNvSpPr>
            <a:spLocks noGrp="1"/>
          </p:cNvSpPr>
          <p:nvPr>
            <p:ph type="subTitle" idx="1"/>
          </p:nvPr>
        </p:nvSpPr>
        <p:spPr>
          <a:xfrm>
            <a:off x="5257800" y="15368695"/>
            <a:ext cx="31546800" cy="7064585"/>
          </a:xfrm>
        </p:spPr>
        <p:txBody>
          <a:bodyPr/>
          <a:lstStyle>
            <a:lvl1pPr marL="0" indent="0" algn="ctr">
              <a:buNone/>
              <a:defRPr sz="10240"/>
            </a:lvl1pPr>
            <a:lvl2pPr marL="1950735" indent="0" algn="ctr">
              <a:buNone/>
              <a:defRPr sz="8533"/>
            </a:lvl2pPr>
            <a:lvl3pPr marL="3901470" indent="0" algn="ctr">
              <a:buNone/>
              <a:defRPr sz="7680"/>
            </a:lvl3pPr>
            <a:lvl4pPr marL="5852206" indent="0" algn="ctr">
              <a:buNone/>
              <a:defRPr sz="6827"/>
            </a:lvl4pPr>
            <a:lvl5pPr marL="7802941" indent="0" algn="ctr">
              <a:buNone/>
              <a:defRPr sz="6827"/>
            </a:lvl5pPr>
            <a:lvl6pPr marL="9753676" indent="0" algn="ctr">
              <a:buNone/>
              <a:defRPr sz="6827"/>
            </a:lvl6pPr>
            <a:lvl7pPr marL="11704411" indent="0" algn="ctr">
              <a:buNone/>
              <a:defRPr sz="6827"/>
            </a:lvl7pPr>
            <a:lvl8pPr marL="13655147" indent="0" algn="ctr">
              <a:buNone/>
              <a:defRPr sz="6827"/>
            </a:lvl8pPr>
            <a:lvl9pPr marL="15605882" indent="0" algn="ctr">
              <a:buNone/>
              <a:defRPr sz="682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2013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0165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100907" y="1557867"/>
            <a:ext cx="9069705" cy="247971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1792" y="1557867"/>
            <a:ext cx="26683335" cy="2479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656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66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08552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69885" y="7294888"/>
            <a:ext cx="36278820" cy="12171678"/>
          </a:xfrm>
        </p:spPr>
        <p:txBody>
          <a:bodyPr anchor="b"/>
          <a:lstStyle>
            <a:lvl1pPr>
              <a:defRPr sz="25600"/>
            </a:lvl1pPr>
          </a:lstStyle>
          <a:p>
            <a:r>
              <a:rPr lang="en-US"/>
              <a:t>Click to edit Master title style</a:t>
            </a:r>
            <a:endParaRPr lang="en-US" dirty="0"/>
          </a:p>
        </p:txBody>
      </p:sp>
      <p:sp>
        <p:nvSpPr>
          <p:cNvPr id="3" name="Text Placeholder 2"/>
          <p:cNvSpPr>
            <a:spLocks noGrp="1"/>
          </p:cNvSpPr>
          <p:nvPr>
            <p:ph type="body" idx="1"/>
          </p:nvPr>
        </p:nvSpPr>
        <p:spPr>
          <a:xfrm>
            <a:off x="2869885" y="19581715"/>
            <a:ext cx="36278820" cy="6400798"/>
          </a:xfrm>
        </p:spPr>
        <p:txBody>
          <a:bodyPr/>
          <a:lstStyle>
            <a:lvl1pPr marL="0" indent="0">
              <a:buNone/>
              <a:defRPr sz="10240">
                <a:solidFill>
                  <a:schemeClr val="tx1"/>
                </a:solidFill>
              </a:defRPr>
            </a:lvl1pPr>
            <a:lvl2pPr marL="1950735" indent="0">
              <a:buNone/>
              <a:defRPr sz="8533">
                <a:solidFill>
                  <a:schemeClr val="tx1">
                    <a:tint val="75000"/>
                  </a:schemeClr>
                </a:solidFill>
              </a:defRPr>
            </a:lvl2pPr>
            <a:lvl3pPr marL="3901470" indent="0">
              <a:buNone/>
              <a:defRPr sz="7680">
                <a:solidFill>
                  <a:schemeClr val="tx1">
                    <a:tint val="75000"/>
                  </a:schemeClr>
                </a:solidFill>
              </a:defRPr>
            </a:lvl3pPr>
            <a:lvl4pPr marL="5852206" indent="0">
              <a:buNone/>
              <a:defRPr sz="6827">
                <a:solidFill>
                  <a:schemeClr val="tx1">
                    <a:tint val="75000"/>
                  </a:schemeClr>
                </a:solidFill>
              </a:defRPr>
            </a:lvl4pPr>
            <a:lvl5pPr marL="7802941" indent="0">
              <a:buNone/>
              <a:defRPr sz="6827">
                <a:solidFill>
                  <a:schemeClr val="tx1">
                    <a:tint val="75000"/>
                  </a:schemeClr>
                </a:solidFill>
              </a:defRPr>
            </a:lvl5pPr>
            <a:lvl6pPr marL="9753676" indent="0">
              <a:buNone/>
              <a:defRPr sz="6827">
                <a:solidFill>
                  <a:schemeClr val="tx1">
                    <a:tint val="75000"/>
                  </a:schemeClr>
                </a:solidFill>
              </a:defRPr>
            </a:lvl6pPr>
            <a:lvl7pPr marL="11704411" indent="0">
              <a:buNone/>
              <a:defRPr sz="6827">
                <a:solidFill>
                  <a:schemeClr val="tx1">
                    <a:tint val="75000"/>
                  </a:schemeClr>
                </a:solidFill>
              </a:defRPr>
            </a:lvl7pPr>
            <a:lvl8pPr marL="13655147" indent="0">
              <a:buNone/>
              <a:defRPr sz="6827">
                <a:solidFill>
                  <a:schemeClr val="tx1">
                    <a:tint val="75000"/>
                  </a:schemeClr>
                </a:solidFill>
              </a:defRPr>
            </a:lvl8pPr>
            <a:lvl9pPr marL="15605882" indent="0">
              <a:buNone/>
              <a:defRPr sz="68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0380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891790" y="7789333"/>
            <a:ext cx="1787652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294090" y="7789333"/>
            <a:ext cx="1787652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17201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7269" y="1557873"/>
            <a:ext cx="36278820" cy="565573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897273" y="7172962"/>
            <a:ext cx="17794364" cy="3515358"/>
          </a:xfrm>
        </p:spPr>
        <p:txBody>
          <a:bodyPr anchor="b"/>
          <a:lstStyle>
            <a:lvl1pPr marL="0" indent="0">
              <a:buNone/>
              <a:defRPr sz="10240" b="1"/>
            </a:lvl1pPr>
            <a:lvl2pPr marL="1950735" indent="0">
              <a:buNone/>
              <a:defRPr sz="8533" b="1"/>
            </a:lvl2pPr>
            <a:lvl3pPr marL="3901470" indent="0">
              <a:buNone/>
              <a:defRPr sz="7680" b="1"/>
            </a:lvl3pPr>
            <a:lvl4pPr marL="5852206" indent="0">
              <a:buNone/>
              <a:defRPr sz="6827" b="1"/>
            </a:lvl4pPr>
            <a:lvl5pPr marL="7802941" indent="0">
              <a:buNone/>
              <a:defRPr sz="6827" b="1"/>
            </a:lvl5pPr>
            <a:lvl6pPr marL="9753676" indent="0">
              <a:buNone/>
              <a:defRPr sz="6827" b="1"/>
            </a:lvl6pPr>
            <a:lvl7pPr marL="11704411" indent="0">
              <a:buNone/>
              <a:defRPr sz="6827" b="1"/>
            </a:lvl7pPr>
            <a:lvl8pPr marL="13655147" indent="0">
              <a:buNone/>
              <a:defRPr sz="6827" b="1"/>
            </a:lvl8pPr>
            <a:lvl9pPr marL="15605882" indent="0">
              <a:buNone/>
              <a:defRPr sz="6827" b="1"/>
            </a:lvl9pPr>
          </a:lstStyle>
          <a:p>
            <a:pPr lvl="0"/>
            <a:r>
              <a:rPr lang="en-US"/>
              <a:t>Click to edit Master text styles</a:t>
            </a:r>
          </a:p>
        </p:txBody>
      </p:sp>
      <p:sp>
        <p:nvSpPr>
          <p:cNvPr id="4" name="Content Placeholder 3"/>
          <p:cNvSpPr>
            <a:spLocks noGrp="1"/>
          </p:cNvSpPr>
          <p:nvPr>
            <p:ph sz="half" idx="2"/>
          </p:nvPr>
        </p:nvSpPr>
        <p:spPr>
          <a:xfrm>
            <a:off x="2897273" y="10688320"/>
            <a:ext cx="17794364"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294092" y="7172962"/>
            <a:ext cx="17881999" cy="3515358"/>
          </a:xfrm>
        </p:spPr>
        <p:txBody>
          <a:bodyPr anchor="b"/>
          <a:lstStyle>
            <a:lvl1pPr marL="0" indent="0">
              <a:buNone/>
              <a:defRPr sz="10240" b="1"/>
            </a:lvl1pPr>
            <a:lvl2pPr marL="1950735" indent="0">
              <a:buNone/>
              <a:defRPr sz="8533" b="1"/>
            </a:lvl2pPr>
            <a:lvl3pPr marL="3901470" indent="0">
              <a:buNone/>
              <a:defRPr sz="7680" b="1"/>
            </a:lvl3pPr>
            <a:lvl4pPr marL="5852206" indent="0">
              <a:buNone/>
              <a:defRPr sz="6827" b="1"/>
            </a:lvl4pPr>
            <a:lvl5pPr marL="7802941" indent="0">
              <a:buNone/>
              <a:defRPr sz="6827" b="1"/>
            </a:lvl5pPr>
            <a:lvl6pPr marL="9753676" indent="0">
              <a:buNone/>
              <a:defRPr sz="6827" b="1"/>
            </a:lvl6pPr>
            <a:lvl7pPr marL="11704411" indent="0">
              <a:buNone/>
              <a:defRPr sz="6827" b="1"/>
            </a:lvl7pPr>
            <a:lvl8pPr marL="13655147" indent="0">
              <a:buNone/>
              <a:defRPr sz="6827" b="1"/>
            </a:lvl8pPr>
            <a:lvl9pPr marL="15605882" indent="0">
              <a:buNone/>
              <a:defRPr sz="6827" b="1"/>
            </a:lvl9pPr>
          </a:lstStyle>
          <a:p>
            <a:pPr lvl="0"/>
            <a:r>
              <a:rPr lang="en-US"/>
              <a:t>Click to edit Master text styles</a:t>
            </a:r>
          </a:p>
        </p:txBody>
      </p:sp>
      <p:sp>
        <p:nvSpPr>
          <p:cNvPr id="6" name="Content Placeholder 5"/>
          <p:cNvSpPr>
            <a:spLocks noGrp="1"/>
          </p:cNvSpPr>
          <p:nvPr>
            <p:ph sz="quarter" idx="4"/>
          </p:nvPr>
        </p:nvSpPr>
        <p:spPr>
          <a:xfrm>
            <a:off x="21294092" y="10688320"/>
            <a:ext cx="17881999"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3376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6/13/2023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9419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7640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97269" y="1950720"/>
            <a:ext cx="13566219" cy="6827520"/>
          </a:xfrm>
        </p:spPr>
        <p:txBody>
          <a:bodyPr anchor="b"/>
          <a:lstStyle>
            <a:lvl1pPr>
              <a:defRPr sz="13653"/>
            </a:lvl1pPr>
          </a:lstStyle>
          <a:p>
            <a:r>
              <a:rPr lang="en-US"/>
              <a:t>Click to edit Master title style</a:t>
            </a:r>
            <a:endParaRPr lang="en-US" dirty="0"/>
          </a:p>
        </p:txBody>
      </p:sp>
      <p:sp>
        <p:nvSpPr>
          <p:cNvPr id="3" name="Content Placeholder 2"/>
          <p:cNvSpPr>
            <a:spLocks noGrp="1"/>
          </p:cNvSpPr>
          <p:nvPr>
            <p:ph idx="1"/>
          </p:nvPr>
        </p:nvSpPr>
        <p:spPr>
          <a:xfrm>
            <a:off x="17881999" y="4213020"/>
            <a:ext cx="21294090" cy="20794133"/>
          </a:xfrm>
        </p:spPr>
        <p:txBody>
          <a:bodyPr/>
          <a:lstStyle>
            <a:lvl1pPr>
              <a:defRPr sz="13653"/>
            </a:lvl1pPr>
            <a:lvl2pPr>
              <a:defRPr sz="11947"/>
            </a:lvl2pPr>
            <a:lvl3pPr>
              <a:defRPr sz="10240"/>
            </a:lvl3pPr>
            <a:lvl4pPr>
              <a:defRPr sz="8533"/>
            </a:lvl4pPr>
            <a:lvl5pPr>
              <a:defRPr sz="8533"/>
            </a:lvl5pPr>
            <a:lvl6pPr>
              <a:defRPr sz="8533"/>
            </a:lvl6pPr>
            <a:lvl7pPr>
              <a:defRPr sz="8533"/>
            </a:lvl7pPr>
            <a:lvl8pPr>
              <a:defRPr sz="8533"/>
            </a:lvl8pPr>
            <a:lvl9pPr>
              <a:defRPr sz="8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97269" y="8778240"/>
            <a:ext cx="13566219" cy="16262775"/>
          </a:xfrm>
        </p:spPr>
        <p:txBody>
          <a:bodyPr/>
          <a:lstStyle>
            <a:lvl1pPr marL="0" indent="0">
              <a:buNone/>
              <a:defRPr sz="6827"/>
            </a:lvl1pPr>
            <a:lvl2pPr marL="1950735" indent="0">
              <a:buNone/>
              <a:defRPr sz="5973"/>
            </a:lvl2pPr>
            <a:lvl3pPr marL="3901470" indent="0">
              <a:buNone/>
              <a:defRPr sz="5120"/>
            </a:lvl3pPr>
            <a:lvl4pPr marL="5852206" indent="0">
              <a:buNone/>
              <a:defRPr sz="4267"/>
            </a:lvl4pPr>
            <a:lvl5pPr marL="7802941" indent="0">
              <a:buNone/>
              <a:defRPr sz="4267"/>
            </a:lvl5pPr>
            <a:lvl6pPr marL="9753676" indent="0">
              <a:buNone/>
              <a:defRPr sz="4267"/>
            </a:lvl6pPr>
            <a:lvl7pPr marL="11704411" indent="0">
              <a:buNone/>
              <a:defRPr sz="4267"/>
            </a:lvl7pPr>
            <a:lvl8pPr marL="13655147" indent="0">
              <a:buNone/>
              <a:defRPr sz="4267"/>
            </a:lvl8pPr>
            <a:lvl9pPr marL="15605882" indent="0">
              <a:buNone/>
              <a:defRPr sz="4267"/>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8785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97269" y="1950720"/>
            <a:ext cx="13566219" cy="6827520"/>
          </a:xfrm>
        </p:spPr>
        <p:txBody>
          <a:bodyPr anchor="b"/>
          <a:lstStyle>
            <a:lvl1pPr>
              <a:defRPr sz="13653"/>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81999" y="4213020"/>
            <a:ext cx="21294090" cy="20794133"/>
          </a:xfrm>
        </p:spPr>
        <p:txBody>
          <a:bodyPr anchor="t"/>
          <a:lstStyle>
            <a:lvl1pPr marL="0" indent="0">
              <a:buNone/>
              <a:defRPr sz="13653"/>
            </a:lvl1pPr>
            <a:lvl2pPr marL="1950735" indent="0">
              <a:buNone/>
              <a:defRPr sz="11947"/>
            </a:lvl2pPr>
            <a:lvl3pPr marL="3901470" indent="0">
              <a:buNone/>
              <a:defRPr sz="10240"/>
            </a:lvl3pPr>
            <a:lvl4pPr marL="5852206" indent="0">
              <a:buNone/>
              <a:defRPr sz="8533"/>
            </a:lvl4pPr>
            <a:lvl5pPr marL="7802941" indent="0">
              <a:buNone/>
              <a:defRPr sz="8533"/>
            </a:lvl5pPr>
            <a:lvl6pPr marL="9753676" indent="0">
              <a:buNone/>
              <a:defRPr sz="8533"/>
            </a:lvl6pPr>
            <a:lvl7pPr marL="11704411" indent="0">
              <a:buNone/>
              <a:defRPr sz="8533"/>
            </a:lvl7pPr>
            <a:lvl8pPr marL="13655147" indent="0">
              <a:buNone/>
              <a:defRPr sz="8533"/>
            </a:lvl8pPr>
            <a:lvl9pPr marL="15605882" indent="0">
              <a:buNone/>
              <a:defRPr sz="8533"/>
            </a:lvl9pPr>
          </a:lstStyle>
          <a:p>
            <a:r>
              <a:rPr lang="en-US" dirty="0"/>
              <a:t>Click icon to add picture</a:t>
            </a:r>
          </a:p>
        </p:txBody>
      </p:sp>
      <p:sp>
        <p:nvSpPr>
          <p:cNvPr id="4" name="Text Placeholder 3"/>
          <p:cNvSpPr>
            <a:spLocks noGrp="1"/>
          </p:cNvSpPr>
          <p:nvPr>
            <p:ph type="body" sz="half" idx="2"/>
          </p:nvPr>
        </p:nvSpPr>
        <p:spPr>
          <a:xfrm>
            <a:off x="2897269" y="8778240"/>
            <a:ext cx="13566219" cy="16262775"/>
          </a:xfrm>
        </p:spPr>
        <p:txBody>
          <a:bodyPr/>
          <a:lstStyle>
            <a:lvl1pPr marL="0" indent="0">
              <a:buNone/>
              <a:defRPr sz="6827"/>
            </a:lvl1pPr>
            <a:lvl2pPr marL="1950735" indent="0">
              <a:buNone/>
              <a:defRPr sz="5973"/>
            </a:lvl2pPr>
            <a:lvl3pPr marL="3901470" indent="0">
              <a:buNone/>
              <a:defRPr sz="5120"/>
            </a:lvl3pPr>
            <a:lvl4pPr marL="5852206" indent="0">
              <a:buNone/>
              <a:defRPr sz="4267"/>
            </a:lvl4pPr>
            <a:lvl5pPr marL="7802941" indent="0">
              <a:buNone/>
              <a:defRPr sz="4267"/>
            </a:lvl5pPr>
            <a:lvl6pPr marL="9753676" indent="0">
              <a:buNone/>
              <a:defRPr sz="4267"/>
            </a:lvl6pPr>
            <a:lvl7pPr marL="11704411" indent="0">
              <a:buNone/>
              <a:defRPr sz="4267"/>
            </a:lvl7pPr>
            <a:lvl8pPr marL="13655147" indent="0">
              <a:buNone/>
              <a:defRPr sz="4267"/>
            </a:lvl8pPr>
            <a:lvl9pPr marL="15605882" indent="0">
              <a:buNone/>
              <a:defRPr sz="4267"/>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55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1790" y="1557873"/>
            <a:ext cx="36278820" cy="56557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891790" y="7789333"/>
            <a:ext cx="36278820" cy="185657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891790" y="27120433"/>
            <a:ext cx="9464040" cy="1557867"/>
          </a:xfrm>
          <a:prstGeom prst="rect">
            <a:avLst/>
          </a:prstGeom>
        </p:spPr>
        <p:txBody>
          <a:bodyPr vert="horz" lIns="91440" tIns="45720" rIns="91440" bIns="45720" rtlCol="0" anchor="ctr"/>
          <a:lstStyle>
            <a:lvl1pPr algn="l">
              <a:defRPr sz="5120">
                <a:solidFill>
                  <a:schemeClr val="tx1">
                    <a:tint val="75000"/>
                  </a:schemeClr>
                </a:solidFill>
              </a:defRPr>
            </a:lvl1pPr>
          </a:lstStyle>
          <a:p>
            <a:fld id="{C764DE79-268F-4C1A-8933-263129D2AF90}" type="datetimeFigureOut">
              <a:rPr lang="en-US" smtClean="0"/>
              <a:t>6/13/2023</a:t>
            </a:fld>
            <a:endParaRPr lang="en-US" dirty="0"/>
          </a:p>
        </p:txBody>
      </p:sp>
      <p:sp>
        <p:nvSpPr>
          <p:cNvPr id="5" name="Footer Placeholder 4"/>
          <p:cNvSpPr>
            <a:spLocks noGrp="1"/>
          </p:cNvSpPr>
          <p:nvPr>
            <p:ph type="ftr" sz="quarter" idx="3"/>
          </p:nvPr>
        </p:nvSpPr>
        <p:spPr>
          <a:xfrm>
            <a:off x="13933170" y="27120433"/>
            <a:ext cx="14196060" cy="1557867"/>
          </a:xfrm>
          <a:prstGeom prst="rect">
            <a:avLst/>
          </a:prstGeom>
        </p:spPr>
        <p:txBody>
          <a:bodyPr vert="horz" lIns="91440" tIns="45720" rIns="91440" bIns="45720" rtlCol="0" anchor="ctr"/>
          <a:lstStyle>
            <a:lvl1pPr algn="ctr">
              <a:defRPr sz="51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9706570" y="27120433"/>
            <a:ext cx="9464040" cy="1557867"/>
          </a:xfrm>
          <a:prstGeom prst="rect">
            <a:avLst/>
          </a:prstGeom>
        </p:spPr>
        <p:txBody>
          <a:bodyPr vert="horz" lIns="91440" tIns="45720" rIns="91440" bIns="45720" rtlCol="0" anchor="ctr"/>
          <a:lstStyle>
            <a:lvl1pPr algn="r">
              <a:defRPr sz="5120">
                <a:solidFill>
                  <a:schemeClr val="tx1">
                    <a:tint val="75000"/>
                  </a:schemeClr>
                </a:solidFill>
              </a:defRPr>
            </a:lvl1pPr>
          </a:lstStyle>
          <a:p>
            <a:fld id="{48F63A3B-78C7-47BE-AE5E-E10140E04643}" type="slidenum">
              <a:rPr lang="en-US" smtClean="0"/>
              <a:t>‹#›</a:t>
            </a:fld>
            <a:endParaRPr lang="en-US" dirty="0"/>
          </a:p>
        </p:txBody>
      </p:sp>
      <p:pic>
        <p:nvPicPr>
          <p:cNvPr id="7" name="Picture 6">
            <a:extLst>
              <a:ext uri="{FF2B5EF4-FFF2-40B4-BE49-F238E27FC236}">
                <a16:creationId xmlns:a16="http://schemas.microsoft.com/office/drawing/2014/main" id="{DBDC909A-B3DE-8284-52FE-4C0E3D64EE4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42062400" cy="6812181"/>
          </a:xfrm>
          <a:prstGeom prst="rect">
            <a:avLst/>
          </a:prstGeom>
        </p:spPr>
      </p:pic>
    </p:spTree>
    <p:extLst>
      <p:ext uri="{BB962C8B-B14F-4D97-AF65-F5344CB8AC3E}">
        <p14:creationId xmlns:p14="http://schemas.microsoft.com/office/powerpoint/2010/main" val="6757003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3901470" rtl="0" eaLnBrk="1" latinLnBrk="0" hangingPunct="1">
        <a:lnSpc>
          <a:spcPct val="90000"/>
        </a:lnSpc>
        <a:spcBef>
          <a:spcPct val="0"/>
        </a:spcBef>
        <a:buNone/>
        <a:defRPr sz="18773" kern="1200">
          <a:solidFill>
            <a:schemeClr val="tx1"/>
          </a:solidFill>
          <a:latin typeface="+mj-lt"/>
          <a:ea typeface="+mj-ea"/>
          <a:cs typeface="+mj-cs"/>
        </a:defRPr>
      </a:lvl1pPr>
    </p:titleStyle>
    <p:bodyStyle>
      <a:lvl1pPr marL="975368" indent="-975368" algn="l" defTabSz="3901470" rtl="0" eaLnBrk="1" latinLnBrk="0" hangingPunct="1">
        <a:lnSpc>
          <a:spcPct val="90000"/>
        </a:lnSpc>
        <a:spcBef>
          <a:spcPts val="4267"/>
        </a:spcBef>
        <a:buFont typeface="Arial" panose="020B0604020202020204" pitchFamily="34" charset="0"/>
        <a:buChar char="•"/>
        <a:defRPr sz="11947" kern="1200">
          <a:solidFill>
            <a:schemeClr val="tx1"/>
          </a:solidFill>
          <a:latin typeface="+mn-lt"/>
          <a:ea typeface="+mn-ea"/>
          <a:cs typeface="+mn-cs"/>
        </a:defRPr>
      </a:lvl1pPr>
      <a:lvl2pPr marL="2926103" indent="-975368" algn="l" defTabSz="3901470" rtl="0" eaLnBrk="1" latinLnBrk="0" hangingPunct="1">
        <a:lnSpc>
          <a:spcPct val="90000"/>
        </a:lnSpc>
        <a:spcBef>
          <a:spcPts val="2133"/>
        </a:spcBef>
        <a:buFont typeface="Arial" panose="020B0604020202020204" pitchFamily="34" charset="0"/>
        <a:buChar char="•"/>
        <a:defRPr sz="10240" kern="1200">
          <a:solidFill>
            <a:schemeClr val="tx1"/>
          </a:solidFill>
          <a:latin typeface="+mn-lt"/>
          <a:ea typeface="+mn-ea"/>
          <a:cs typeface="+mn-cs"/>
        </a:defRPr>
      </a:lvl2pPr>
      <a:lvl3pPr marL="4876838" indent="-975368" algn="l" defTabSz="3901470" rtl="0" eaLnBrk="1" latinLnBrk="0" hangingPunct="1">
        <a:lnSpc>
          <a:spcPct val="90000"/>
        </a:lnSpc>
        <a:spcBef>
          <a:spcPts val="2133"/>
        </a:spcBef>
        <a:buFont typeface="Arial" panose="020B0604020202020204" pitchFamily="34" charset="0"/>
        <a:buChar char="•"/>
        <a:defRPr sz="8533" kern="1200">
          <a:solidFill>
            <a:schemeClr val="tx1"/>
          </a:solidFill>
          <a:latin typeface="+mn-lt"/>
          <a:ea typeface="+mn-ea"/>
          <a:cs typeface="+mn-cs"/>
        </a:defRPr>
      </a:lvl3pPr>
      <a:lvl4pPr marL="6827573" indent="-975368" algn="l" defTabSz="3901470" rtl="0" eaLnBrk="1" latinLnBrk="0" hangingPunct="1">
        <a:lnSpc>
          <a:spcPct val="90000"/>
        </a:lnSpc>
        <a:spcBef>
          <a:spcPts val="2133"/>
        </a:spcBef>
        <a:buFont typeface="Arial" panose="020B0604020202020204" pitchFamily="34" charset="0"/>
        <a:buChar char="•"/>
        <a:defRPr sz="7680" kern="1200">
          <a:solidFill>
            <a:schemeClr val="tx1"/>
          </a:solidFill>
          <a:latin typeface="+mn-lt"/>
          <a:ea typeface="+mn-ea"/>
          <a:cs typeface="+mn-cs"/>
        </a:defRPr>
      </a:lvl4pPr>
      <a:lvl5pPr marL="8778309" indent="-975368" algn="l" defTabSz="3901470" rtl="0" eaLnBrk="1" latinLnBrk="0" hangingPunct="1">
        <a:lnSpc>
          <a:spcPct val="90000"/>
        </a:lnSpc>
        <a:spcBef>
          <a:spcPts val="2133"/>
        </a:spcBef>
        <a:buFont typeface="Arial" panose="020B0604020202020204" pitchFamily="34" charset="0"/>
        <a:buChar char="•"/>
        <a:defRPr sz="7680" kern="1200">
          <a:solidFill>
            <a:schemeClr val="tx1"/>
          </a:solidFill>
          <a:latin typeface="+mn-lt"/>
          <a:ea typeface="+mn-ea"/>
          <a:cs typeface="+mn-cs"/>
        </a:defRPr>
      </a:lvl5pPr>
      <a:lvl6pPr marL="10729044" indent="-975368" algn="l" defTabSz="3901470" rtl="0" eaLnBrk="1" latinLnBrk="0" hangingPunct="1">
        <a:lnSpc>
          <a:spcPct val="90000"/>
        </a:lnSpc>
        <a:spcBef>
          <a:spcPts val="2133"/>
        </a:spcBef>
        <a:buFont typeface="Arial" panose="020B0604020202020204" pitchFamily="34" charset="0"/>
        <a:buChar char="•"/>
        <a:defRPr sz="7680" kern="1200">
          <a:solidFill>
            <a:schemeClr val="tx1"/>
          </a:solidFill>
          <a:latin typeface="+mn-lt"/>
          <a:ea typeface="+mn-ea"/>
          <a:cs typeface="+mn-cs"/>
        </a:defRPr>
      </a:lvl6pPr>
      <a:lvl7pPr marL="12679779" indent="-975368" algn="l" defTabSz="3901470" rtl="0" eaLnBrk="1" latinLnBrk="0" hangingPunct="1">
        <a:lnSpc>
          <a:spcPct val="90000"/>
        </a:lnSpc>
        <a:spcBef>
          <a:spcPts val="2133"/>
        </a:spcBef>
        <a:buFont typeface="Arial" panose="020B0604020202020204" pitchFamily="34" charset="0"/>
        <a:buChar char="•"/>
        <a:defRPr sz="7680" kern="1200">
          <a:solidFill>
            <a:schemeClr val="tx1"/>
          </a:solidFill>
          <a:latin typeface="+mn-lt"/>
          <a:ea typeface="+mn-ea"/>
          <a:cs typeface="+mn-cs"/>
        </a:defRPr>
      </a:lvl7pPr>
      <a:lvl8pPr marL="14630514" indent="-975368" algn="l" defTabSz="3901470" rtl="0" eaLnBrk="1" latinLnBrk="0" hangingPunct="1">
        <a:lnSpc>
          <a:spcPct val="90000"/>
        </a:lnSpc>
        <a:spcBef>
          <a:spcPts val="2133"/>
        </a:spcBef>
        <a:buFont typeface="Arial" panose="020B0604020202020204" pitchFamily="34" charset="0"/>
        <a:buChar char="•"/>
        <a:defRPr sz="7680" kern="1200">
          <a:solidFill>
            <a:schemeClr val="tx1"/>
          </a:solidFill>
          <a:latin typeface="+mn-lt"/>
          <a:ea typeface="+mn-ea"/>
          <a:cs typeface="+mn-cs"/>
        </a:defRPr>
      </a:lvl8pPr>
      <a:lvl9pPr marL="16581250" indent="-975368" algn="l" defTabSz="3901470" rtl="0" eaLnBrk="1" latinLnBrk="0" hangingPunct="1">
        <a:lnSpc>
          <a:spcPct val="90000"/>
        </a:lnSpc>
        <a:spcBef>
          <a:spcPts val="2133"/>
        </a:spcBef>
        <a:buFont typeface="Arial" panose="020B0604020202020204" pitchFamily="34" charset="0"/>
        <a:buChar char="•"/>
        <a:defRPr sz="7680" kern="1200">
          <a:solidFill>
            <a:schemeClr val="tx1"/>
          </a:solidFill>
          <a:latin typeface="+mn-lt"/>
          <a:ea typeface="+mn-ea"/>
          <a:cs typeface="+mn-cs"/>
        </a:defRPr>
      </a:lvl9pPr>
    </p:bodyStyle>
    <p:otherStyle>
      <a:defPPr>
        <a:defRPr lang="en-US"/>
      </a:defPPr>
      <a:lvl1pPr marL="0" algn="l" defTabSz="3901470" rtl="0" eaLnBrk="1" latinLnBrk="0" hangingPunct="1">
        <a:defRPr sz="7680" kern="1200">
          <a:solidFill>
            <a:schemeClr val="tx1"/>
          </a:solidFill>
          <a:latin typeface="+mn-lt"/>
          <a:ea typeface="+mn-ea"/>
          <a:cs typeface="+mn-cs"/>
        </a:defRPr>
      </a:lvl1pPr>
      <a:lvl2pPr marL="1950735" algn="l" defTabSz="3901470" rtl="0" eaLnBrk="1" latinLnBrk="0" hangingPunct="1">
        <a:defRPr sz="7680" kern="1200">
          <a:solidFill>
            <a:schemeClr val="tx1"/>
          </a:solidFill>
          <a:latin typeface="+mn-lt"/>
          <a:ea typeface="+mn-ea"/>
          <a:cs typeface="+mn-cs"/>
        </a:defRPr>
      </a:lvl2pPr>
      <a:lvl3pPr marL="3901470" algn="l" defTabSz="3901470" rtl="0" eaLnBrk="1" latinLnBrk="0" hangingPunct="1">
        <a:defRPr sz="7680" kern="1200">
          <a:solidFill>
            <a:schemeClr val="tx1"/>
          </a:solidFill>
          <a:latin typeface="+mn-lt"/>
          <a:ea typeface="+mn-ea"/>
          <a:cs typeface="+mn-cs"/>
        </a:defRPr>
      </a:lvl3pPr>
      <a:lvl4pPr marL="5852206" algn="l" defTabSz="3901470" rtl="0" eaLnBrk="1" latinLnBrk="0" hangingPunct="1">
        <a:defRPr sz="7680" kern="1200">
          <a:solidFill>
            <a:schemeClr val="tx1"/>
          </a:solidFill>
          <a:latin typeface="+mn-lt"/>
          <a:ea typeface="+mn-ea"/>
          <a:cs typeface="+mn-cs"/>
        </a:defRPr>
      </a:lvl4pPr>
      <a:lvl5pPr marL="7802941" algn="l" defTabSz="3901470" rtl="0" eaLnBrk="1" latinLnBrk="0" hangingPunct="1">
        <a:defRPr sz="7680" kern="1200">
          <a:solidFill>
            <a:schemeClr val="tx1"/>
          </a:solidFill>
          <a:latin typeface="+mn-lt"/>
          <a:ea typeface="+mn-ea"/>
          <a:cs typeface="+mn-cs"/>
        </a:defRPr>
      </a:lvl5pPr>
      <a:lvl6pPr marL="9753676" algn="l" defTabSz="3901470" rtl="0" eaLnBrk="1" latinLnBrk="0" hangingPunct="1">
        <a:defRPr sz="7680" kern="1200">
          <a:solidFill>
            <a:schemeClr val="tx1"/>
          </a:solidFill>
          <a:latin typeface="+mn-lt"/>
          <a:ea typeface="+mn-ea"/>
          <a:cs typeface="+mn-cs"/>
        </a:defRPr>
      </a:lvl6pPr>
      <a:lvl7pPr marL="11704411" algn="l" defTabSz="3901470" rtl="0" eaLnBrk="1" latinLnBrk="0" hangingPunct="1">
        <a:defRPr sz="7680" kern="1200">
          <a:solidFill>
            <a:schemeClr val="tx1"/>
          </a:solidFill>
          <a:latin typeface="+mn-lt"/>
          <a:ea typeface="+mn-ea"/>
          <a:cs typeface="+mn-cs"/>
        </a:defRPr>
      </a:lvl7pPr>
      <a:lvl8pPr marL="13655147" algn="l" defTabSz="3901470" rtl="0" eaLnBrk="1" latinLnBrk="0" hangingPunct="1">
        <a:defRPr sz="7680" kern="1200">
          <a:solidFill>
            <a:schemeClr val="tx1"/>
          </a:solidFill>
          <a:latin typeface="+mn-lt"/>
          <a:ea typeface="+mn-ea"/>
          <a:cs typeface="+mn-cs"/>
        </a:defRPr>
      </a:lvl8pPr>
      <a:lvl9pPr marL="15605882" algn="l" defTabSz="3901470" rtl="0" eaLnBrk="1" latinLnBrk="0" hangingPunct="1">
        <a:defRPr sz="7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251309" y="294681"/>
            <a:ext cx="41559781" cy="4786774"/>
          </a:xfrm>
          <a:prstGeom prst="rect">
            <a:avLst/>
          </a:prstGeom>
        </p:spPr>
      </p:pic>
      <p:sp>
        <p:nvSpPr>
          <p:cNvPr id="37" name="Rectangle 18"/>
          <p:cNvSpPr>
            <a:spLocks noChangeArrowheads="1"/>
          </p:cNvSpPr>
          <p:nvPr/>
        </p:nvSpPr>
        <p:spPr bwMode="auto">
          <a:xfrm>
            <a:off x="10351975" y="5320902"/>
            <a:ext cx="23932921" cy="7782932"/>
          </a:xfrm>
          <a:prstGeom prst="rect">
            <a:avLst/>
          </a:prstGeom>
          <a:solidFill>
            <a:schemeClr val="bg1">
              <a:lumMod val="65000"/>
              <a:alpha val="20000"/>
            </a:schemeClr>
          </a:solidFill>
          <a:ln w="12700">
            <a:solidFill>
              <a:schemeClr val="bg1">
                <a:lumMod val="50000"/>
              </a:schemeClr>
            </a:solidFill>
          </a:ln>
          <a:effectLst/>
        </p:spPr>
        <p:txBody>
          <a:bodyPr lIns="359608" tIns="359608" rIns="359608" bIns="359608"/>
          <a:lstStyle/>
          <a:p>
            <a:pPr marL="0" marR="0" lvl="0" indent="0" algn="l" defTabSz="911690" rtl="0" eaLnBrk="0" fontAlgn="auto" latinLnBrk="0" hangingPunct="0">
              <a:lnSpc>
                <a:spcPct val="100000"/>
              </a:lnSpc>
              <a:spcBef>
                <a:spcPct val="50000"/>
              </a:spcBef>
              <a:spcAft>
                <a:spcPts val="0"/>
              </a:spcAft>
              <a:buClrTx/>
              <a:buSzTx/>
              <a:buFontTx/>
              <a:buNone/>
              <a:tabLst/>
              <a:defRPr/>
            </a:pPr>
            <a:r>
              <a:rPr lang="en-US" sz="5267" b="1" cap="all" dirty="0">
                <a:solidFill>
                  <a:srgbClr val="4472C4"/>
                </a:solidFill>
                <a:latin typeface="Calibri" panose="020F0502020204030204"/>
              </a:rPr>
              <a:t>Results</a:t>
            </a:r>
            <a:endParaRPr kumimoji="0" lang="en-US" sz="5267" b="1" i="0" u="none" strike="noStrike" kern="1200" cap="all" spc="0" normalizeH="0" baseline="0" noProof="0" dirty="0">
              <a:ln>
                <a:noFill/>
              </a:ln>
              <a:solidFill>
                <a:srgbClr val="4472C4"/>
              </a:solidFill>
              <a:effectLst/>
              <a:uLnTx/>
              <a:uFillTx/>
              <a:latin typeface="Calibri" panose="020F0502020204030204"/>
              <a:ea typeface="+mn-ea"/>
              <a:cs typeface="+mn-cs"/>
            </a:endParaRPr>
          </a:p>
          <a:p>
            <a:pPr marL="0" marR="0" lvl="0" indent="0" algn="l" defTabSz="911690" rtl="0" eaLnBrk="0" fontAlgn="auto" latinLnBrk="0" hangingPunct="0">
              <a:lnSpc>
                <a:spcPct val="100000"/>
              </a:lnSpc>
              <a:spcBef>
                <a:spcPct val="50000"/>
              </a:spcBef>
              <a:spcAft>
                <a:spcPts val="0"/>
              </a:spcAft>
              <a:buClrTx/>
              <a:buSzTx/>
              <a:buFontTx/>
              <a:buNone/>
              <a:tabLst/>
              <a:defRPr/>
            </a:pPr>
            <a:endParaRPr kumimoji="0" lang="en-CA" sz="2681"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1690" rtl="0" eaLnBrk="1" fontAlgn="auto" latinLnBrk="0" hangingPunct="1">
              <a:lnSpc>
                <a:spcPct val="100000"/>
              </a:lnSpc>
              <a:spcBef>
                <a:spcPts val="0"/>
              </a:spcBef>
              <a:spcAft>
                <a:spcPts val="0"/>
              </a:spcAft>
              <a:buClrTx/>
              <a:buSzTx/>
              <a:buFontTx/>
              <a:buNone/>
              <a:tabLst/>
              <a:defRPr/>
            </a:pPr>
            <a:endParaRPr kumimoji="0" lang="en-AU" sz="2873" b="0" i="0" u="none" strike="noStrike" kern="1200" cap="none" spc="0" normalizeH="0" baseline="0" noProof="0" dirty="0">
              <a:ln>
                <a:noFill/>
              </a:ln>
              <a:solidFill>
                <a:srgbClr val="003152"/>
              </a:solidFill>
              <a:effectLst/>
              <a:uLnTx/>
              <a:uFillTx/>
              <a:latin typeface="Arial" charset="0"/>
              <a:ea typeface="+mn-ea"/>
              <a:cs typeface="+mn-cs"/>
            </a:endParaRPr>
          </a:p>
        </p:txBody>
      </p:sp>
      <p:sp>
        <p:nvSpPr>
          <p:cNvPr id="3" name="Rectangle 18"/>
          <p:cNvSpPr>
            <a:spLocks noChangeArrowheads="1"/>
          </p:cNvSpPr>
          <p:nvPr/>
        </p:nvSpPr>
        <p:spPr bwMode="auto">
          <a:xfrm>
            <a:off x="690681" y="5320902"/>
            <a:ext cx="9242034" cy="11372213"/>
          </a:xfrm>
          <a:prstGeom prst="rect">
            <a:avLst/>
          </a:prstGeom>
          <a:solidFill>
            <a:schemeClr val="bg1">
              <a:lumMod val="65000"/>
              <a:alpha val="20000"/>
            </a:schemeClr>
          </a:solidFill>
          <a:ln w="12700">
            <a:solidFill>
              <a:schemeClr val="bg1">
                <a:lumMod val="50000"/>
              </a:schemeClr>
            </a:solidFill>
          </a:ln>
          <a:effectLst/>
        </p:spPr>
        <p:txBody>
          <a:bodyPr lIns="359608" tIns="359608" rIns="359608" bIns="359608"/>
          <a:lstStyle/>
          <a:p>
            <a:pPr marL="0" marR="0" lvl="0" indent="0" algn="l" defTabSz="911690" rtl="0" eaLnBrk="0" fontAlgn="auto" latinLnBrk="0" hangingPunct="0">
              <a:lnSpc>
                <a:spcPct val="100000"/>
              </a:lnSpc>
              <a:spcBef>
                <a:spcPct val="50000"/>
              </a:spcBef>
              <a:spcAft>
                <a:spcPts val="0"/>
              </a:spcAft>
              <a:buClrTx/>
              <a:buSzTx/>
              <a:buFontTx/>
              <a:buNone/>
              <a:tabLst/>
              <a:defRPr/>
            </a:pPr>
            <a:r>
              <a:rPr kumimoji="0" lang="en-US" sz="5267" b="1" i="0" u="none" strike="noStrike" kern="1200" cap="all" spc="0" normalizeH="0" baseline="0" noProof="0" dirty="0">
                <a:ln>
                  <a:noFill/>
                </a:ln>
                <a:solidFill>
                  <a:srgbClr val="4472C4"/>
                </a:solidFill>
                <a:effectLst/>
                <a:uLnTx/>
                <a:uFillTx/>
                <a:latin typeface="Calibri" panose="020F0502020204030204"/>
                <a:ea typeface="+mn-ea"/>
                <a:cs typeface="+mn-cs"/>
              </a:rPr>
              <a:t>PURPOSE</a:t>
            </a:r>
          </a:p>
          <a:p>
            <a:pPr marL="0" marR="0" lvl="0" indent="0" algn="l" defTabSz="911690" rtl="0" eaLnBrk="0" fontAlgn="auto" latinLnBrk="0" hangingPunct="0">
              <a:lnSpc>
                <a:spcPct val="100000"/>
              </a:lnSpc>
              <a:spcBef>
                <a:spcPct val="50000"/>
              </a:spcBef>
              <a:spcAft>
                <a:spcPts val="0"/>
              </a:spcAft>
              <a:buClrTx/>
              <a:buSzTx/>
              <a:buFontTx/>
              <a:buNone/>
              <a:tabLst/>
              <a:defRPr/>
            </a:pPr>
            <a:endParaRPr kumimoji="0" lang="en-CA" sz="2681"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1690" rtl="0" eaLnBrk="1" fontAlgn="auto" latinLnBrk="0" hangingPunct="1">
              <a:lnSpc>
                <a:spcPct val="100000"/>
              </a:lnSpc>
              <a:spcBef>
                <a:spcPts val="0"/>
              </a:spcBef>
              <a:spcAft>
                <a:spcPts val="0"/>
              </a:spcAft>
              <a:buClrTx/>
              <a:buSzTx/>
              <a:buFontTx/>
              <a:buNone/>
              <a:tabLst/>
              <a:defRPr/>
            </a:pPr>
            <a:endParaRPr kumimoji="0" lang="en-AU" sz="2873" b="0" i="0" u="none" strike="noStrike" kern="1200" cap="none" spc="0" normalizeH="0" baseline="0" noProof="0" dirty="0">
              <a:ln>
                <a:noFill/>
              </a:ln>
              <a:solidFill>
                <a:srgbClr val="003152"/>
              </a:solidFill>
              <a:effectLst/>
              <a:uLnTx/>
              <a:uFillTx/>
              <a:latin typeface="Arial" charset="0"/>
              <a:ea typeface="+mn-ea"/>
              <a:cs typeface="+mn-cs"/>
            </a:endParaRPr>
          </a:p>
        </p:txBody>
      </p:sp>
      <p:sp>
        <p:nvSpPr>
          <p:cNvPr id="4" name="Rectangle 19"/>
          <p:cNvSpPr>
            <a:spLocks noChangeArrowheads="1"/>
          </p:cNvSpPr>
          <p:nvPr/>
        </p:nvSpPr>
        <p:spPr bwMode="auto">
          <a:xfrm>
            <a:off x="34557841" y="5320906"/>
            <a:ext cx="6994195" cy="8990517"/>
          </a:xfrm>
          <a:prstGeom prst="rect">
            <a:avLst/>
          </a:prstGeom>
          <a:solidFill>
            <a:schemeClr val="bg1">
              <a:lumMod val="65000"/>
              <a:alpha val="20000"/>
            </a:schemeClr>
          </a:solidFill>
          <a:ln w="12700">
            <a:solidFill>
              <a:schemeClr val="bg1">
                <a:lumMod val="50000"/>
              </a:schemeClr>
            </a:solidFill>
            <a:miter lim="800000"/>
            <a:headEnd/>
            <a:tailEnd/>
          </a:ln>
          <a:effectLst/>
        </p:spPr>
        <p:txBody>
          <a:bodyPr lIns="359608" tIns="359608" rIns="359608" bIns="359608"/>
          <a:lstStyle/>
          <a:p>
            <a:pPr marL="0" marR="0" lvl="0" indent="0" algn="l" defTabSz="911690" rtl="0" eaLnBrk="0" fontAlgn="auto" latinLnBrk="0" hangingPunct="0">
              <a:lnSpc>
                <a:spcPct val="100000"/>
              </a:lnSpc>
              <a:spcBef>
                <a:spcPct val="50000"/>
              </a:spcBef>
              <a:spcAft>
                <a:spcPts val="0"/>
              </a:spcAft>
              <a:buClrTx/>
              <a:buSzTx/>
              <a:buFontTx/>
              <a:buNone/>
              <a:tabLst/>
              <a:defRPr/>
            </a:pPr>
            <a:r>
              <a:rPr kumimoji="0" lang="en-US" sz="5267" b="1" i="0" u="none" strike="noStrike" kern="1200" cap="all" spc="0" normalizeH="0" baseline="0" noProof="0" dirty="0">
                <a:ln>
                  <a:noFill/>
                </a:ln>
                <a:solidFill>
                  <a:srgbClr val="4472C4"/>
                </a:solidFill>
                <a:effectLst/>
                <a:uLnTx/>
                <a:uFillTx/>
                <a:latin typeface="Calibri" panose="020F0502020204030204"/>
                <a:ea typeface="+mn-ea"/>
                <a:cs typeface="+mn-cs"/>
              </a:rPr>
              <a:t>Conclusion(S)</a:t>
            </a:r>
          </a:p>
          <a:p>
            <a:pPr marL="0" marR="0" lvl="0" indent="0" algn="l" defTabSz="911690" rtl="0" eaLnBrk="1" fontAlgn="auto" latinLnBrk="0" hangingPunct="1">
              <a:lnSpc>
                <a:spcPct val="100000"/>
              </a:lnSpc>
              <a:spcBef>
                <a:spcPts val="0"/>
              </a:spcBef>
              <a:spcAft>
                <a:spcPts val="0"/>
              </a:spcAft>
              <a:buClrTx/>
              <a:buSzTx/>
              <a:buFontTx/>
              <a:buNone/>
              <a:tabLst/>
              <a:defRPr/>
            </a:pPr>
            <a:endParaRPr kumimoji="0" lang="en-US" sz="2627" b="0"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34" charset="-122"/>
              <a:cs typeface="Arial" panose="020B0604020202020204" pitchFamily="34" charset="0"/>
            </a:endParaRPr>
          </a:p>
          <a:p>
            <a:pPr marL="0" marR="0" lvl="0" indent="0" algn="l" defTabSz="911690" rtl="0" eaLnBrk="1" fontAlgn="auto" latinLnBrk="0" hangingPunct="1">
              <a:lnSpc>
                <a:spcPct val="100000"/>
              </a:lnSpc>
              <a:spcBef>
                <a:spcPts val="0"/>
              </a:spcBef>
              <a:spcAft>
                <a:spcPts val="0"/>
              </a:spcAft>
              <a:buClrTx/>
              <a:buSzTx/>
              <a:buFontTx/>
              <a:buNone/>
              <a:tabLst/>
              <a:defRPr/>
            </a:pPr>
            <a:endParaRPr kumimoji="0" lang="en-US" sz="2627" b="0"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34" charset="-122"/>
              <a:cs typeface="Arial" panose="020B0604020202020204" pitchFamily="34" charset="0"/>
            </a:endParaRPr>
          </a:p>
        </p:txBody>
      </p:sp>
      <p:sp>
        <p:nvSpPr>
          <p:cNvPr id="5" name="Rectangle 21"/>
          <p:cNvSpPr>
            <a:spLocks noChangeArrowheads="1"/>
          </p:cNvSpPr>
          <p:nvPr/>
        </p:nvSpPr>
        <p:spPr bwMode="auto">
          <a:xfrm>
            <a:off x="688046" y="16829946"/>
            <a:ext cx="9244669" cy="10820719"/>
          </a:xfrm>
          <a:prstGeom prst="rect">
            <a:avLst/>
          </a:prstGeom>
          <a:solidFill>
            <a:schemeClr val="bg1">
              <a:lumMod val="65000"/>
              <a:alpha val="20000"/>
            </a:schemeClr>
          </a:solidFill>
          <a:ln w="12700">
            <a:solidFill>
              <a:schemeClr val="bg1">
                <a:lumMod val="50000"/>
              </a:schemeClr>
            </a:solidFill>
          </a:ln>
          <a:effectLst/>
        </p:spPr>
        <p:txBody>
          <a:bodyPr lIns="359608" tIns="359608" rIns="359608" bIns="359608"/>
          <a:lstStyle/>
          <a:p>
            <a:pPr marL="382040" marR="0" lvl="0" indent="-382040" algn="l" defTabSz="911690" rtl="0" eaLnBrk="0" fontAlgn="auto" latinLnBrk="0" hangingPunct="0">
              <a:lnSpc>
                <a:spcPct val="100000"/>
              </a:lnSpc>
              <a:spcBef>
                <a:spcPct val="50000"/>
              </a:spcBef>
              <a:spcAft>
                <a:spcPts val="0"/>
              </a:spcAft>
              <a:buClrTx/>
              <a:buSzTx/>
              <a:buFontTx/>
              <a:buNone/>
              <a:tabLst/>
              <a:defRPr/>
            </a:pPr>
            <a:r>
              <a:rPr kumimoji="0" lang="en-US" sz="5267" b="1" i="0" u="none" strike="noStrike" kern="1200" cap="all" spc="0" normalizeH="0" baseline="0" noProof="0" dirty="0">
                <a:ln>
                  <a:noFill/>
                </a:ln>
                <a:solidFill>
                  <a:srgbClr val="4472C4"/>
                </a:solidFill>
                <a:effectLst/>
                <a:uLnTx/>
                <a:uFillTx/>
                <a:latin typeface="Calibri" panose="020F0502020204030204"/>
                <a:ea typeface="+mn-ea"/>
                <a:cs typeface="+mn-cs"/>
              </a:rPr>
              <a:t>Method(S)</a:t>
            </a:r>
          </a:p>
        </p:txBody>
      </p:sp>
      <p:sp>
        <p:nvSpPr>
          <p:cNvPr id="6" name="Rectangle 9"/>
          <p:cNvSpPr>
            <a:spLocks noChangeArrowheads="1"/>
          </p:cNvSpPr>
          <p:nvPr/>
        </p:nvSpPr>
        <p:spPr bwMode="auto">
          <a:xfrm>
            <a:off x="34557844" y="21350177"/>
            <a:ext cx="6994192" cy="6300490"/>
          </a:xfrm>
          <a:prstGeom prst="rect">
            <a:avLst/>
          </a:prstGeom>
          <a:solidFill>
            <a:schemeClr val="bg1">
              <a:lumMod val="65000"/>
              <a:alpha val="20000"/>
            </a:schemeClr>
          </a:solidFill>
          <a:ln w="12700">
            <a:solidFill>
              <a:schemeClr val="bg1">
                <a:lumMod val="50000"/>
              </a:schemeClr>
            </a:solidFill>
            <a:miter lim="800000"/>
            <a:headEnd/>
            <a:tailEnd/>
          </a:ln>
          <a:effectLst/>
        </p:spPr>
        <p:txBody>
          <a:bodyPr lIns="359608" tIns="359608" rIns="359608" bIns="359608"/>
          <a:lstStyle/>
          <a:p>
            <a:pPr marL="0" marR="0" lvl="0" indent="0" algn="l" defTabSz="911690" rtl="0" eaLnBrk="0" fontAlgn="auto" latinLnBrk="0" hangingPunct="0">
              <a:lnSpc>
                <a:spcPct val="100000"/>
              </a:lnSpc>
              <a:spcBef>
                <a:spcPct val="50000"/>
              </a:spcBef>
              <a:spcAft>
                <a:spcPts val="0"/>
              </a:spcAft>
              <a:buClrTx/>
              <a:buSzTx/>
              <a:buFontTx/>
              <a:buNone/>
              <a:tabLst/>
              <a:defRPr/>
            </a:pPr>
            <a:r>
              <a:rPr kumimoji="0" lang="en-GB" sz="5267" b="1" i="0" u="none" strike="noStrike" kern="1200" cap="all" spc="0" normalizeH="0" baseline="0" noProof="0" dirty="0">
                <a:ln>
                  <a:noFill/>
                </a:ln>
                <a:solidFill>
                  <a:srgbClr val="4472C4"/>
                </a:solidFill>
                <a:effectLst/>
                <a:uLnTx/>
                <a:uFillTx/>
                <a:latin typeface="Calibri" panose="020F0502020204030204"/>
                <a:ea typeface="+mn-ea"/>
                <a:cs typeface="+mn-cs"/>
              </a:rPr>
              <a:t>REFERENCE</a:t>
            </a:r>
          </a:p>
        </p:txBody>
      </p:sp>
      <p:sp>
        <p:nvSpPr>
          <p:cNvPr id="10" name="TextBox 48">
            <a:extLst>
              <a:ext uri="{FF2B5EF4-FFF2-40B4-BE49-F238E27FC236}">
                <a16:creationId xmlns:a16="http://schemas.microsoft.com/office/drawing/2014/main" id="{9E1FDF2E-7326-483C-B6FA-75CFA1B7C741}"/>
              </a:ext>
            </a:extLst>
          </p:cNvPr>
          <p:cNvSpPr txBox="1"/>
          <p:nvPr/>
        </p:nvSpPr>
        <p:spPr>
          <a:xfrm>
            <a:off x="941455" y="3852562"/>
            <a:ext cx="21733149" cy="701437"/>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955"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CONTACT INFORMATION:  STA Pharmaceutical Co. Ltd., 195 Rijing Rd, Pudong, Shanghai, China, </a:t>
            </a:r>
            <a:r>
              <a:rPr lang="en-US" sz="2955" b="1" noProof="0" dirty="0">
                <a:solidFill>
                  <a:schemeClr val="bg1"/>
                </a:solidFill>
                <a:latin typeface="Arial" panose="020B0604020202020204" pitchFamily="34" charset="0"/>
                <a:ea typeface="等线" panose="02010600030101010101" pitchFamily="2" charset="-122"/>
                <a:cs typeface="Arial" panose="020B0604020202020204" pitchFamily="34" charset="0"/>
              </a:rPr>
              <a:t>m</a:t>
            </a:r>
            <a:r>
              <a:rPr lang="en-US" sz="2955" b="1" dirty="0" err="1">
                <a:solidFill>
                  <a:schemeClr val="bg1"/>
                </a:solidFill>
                <a:latin typeface="Arial" panose="020B0604020202020204" pitchFamily="34" charset="0"/>
                <a:ea typeface="等线" panose="02010600030101010101" pitchFamily="2" charset="-122"/>
                <a:cs typeface="Arial" panose="020B0604020202020204" pitchFamily="34" charset="0"/>
              </a:rPr>
              <a:t>ao_liang</a:t>
            </a:r>
            <a:r>
              <a:rPr kumimoji="0" lang="en-CA" sz="2955"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@wuxiapptec.com</a:t>
            </a:r>
          </a:p>
        </p:txBody>
      </p:sp>
      <p:sp>
        <p:nvSpPr>
          <p:cNvPr id="12" name="矩形 11"/>
          <p:cNvSpPr/>
          <p:nvPr/>
        </p:nvSpPr>
        <p:spPr>
          <a:xfrm>
            <a:off x="34890247" y="6430367"/>
            <a:ext cx="6272091" cy="7478970"/>
          </a:xfrm>
          <a:prstGeom prst="rect">
            <a:avLst/>
          </a:prstGeom>
        </p:spPr>
        <p:txBody>
          <a:bodyPr wrap="square">
            <a:spAutoFit/>
          </a:bodyPr>
          <a:lstStyle/>
          <a:p>
            <a:pPr lvl="0" algn="just"/>
            <a:r>
              <a:rPr lang="en-US" altLang="zh-CN" sz="3200" dirty="0">
                <a:latin typeface="Arial" panose="020B0604020202020204" pitchFamily="34" charset="0"/>
                <a:ea typeface="Arial Unicode MS" panose="020B0604020202020204" pitchFamily="34" charset="-122"/>
                <a:cs typeface="Arial" panose="020B0604020202020204" pitchFamily="34" charset="0"/>
              </a:rPr>
              <a:t>We established a general experimental procedure for </a:t>
            </a:r>
            <a:r>
              <a:rPr lang="en-US" altLang="zh-CN" sz="3200" i="1" dirty="0">
                <a:latin typeface="Arial" panose="020B0604020202020204" pitchFamily="34" charset="0"/>
                <a:ea typeface="Arial Unicode MS" panose="020B0604020202020204" pitchFamily="34" charset="-122"/>
                <a:cs typeface="Arial" panose="020B0604020202020204" pitchFamily="34" charset="0"/>
              </a:rPr>
              <a:t>in-vitro</a:t>
            </a:r>
            <a:r>
              <a:rPr lang="en-US" altLang="zh-CN" sz="3200" dirty="0">
                <a:latin typeface="Arial" panose="020B0604020202020204" pitchFamily="34" charset="0"/>
                <a:ea typeface="Arial Unicode MS" panose="020B0604020202020204" pitchFamily="34" charset="-122"/>
                <a:cs typeface="Arial" panose="020B0604020202020204" pitchFamily="34" charset="0"/>
              </a:rPr>
              <a:t> release method development of liposome loading low solubility drug from this case. The selected dissolution method can  discriminate between free drug and different  liposomal formulations. Liposome has an apparent sustained release effect compared with free drug. We’ll verify the general method based on more cases and establish IVIVC models with the </a:t>
            </a:r>
            <a:r>
              <a:rPr lang="en-US" altLang="zh-CN" sz="3200" i="1" dirty="0">
                <a:latin typeface="Arial" panose="020B0604020202020204" pitchFamily="34" charset="0"/>
                <a:ea typeface="Arial Unicode MS" panose="020B0604020202020204" pitchFamily="34" charset="-122"/>
                <a:cs typeface="Arial" panose="020B0604020202020204" pitchFamily="34" charset="0"/>
              </a:rPr>
              <a:t>in-vivo</a:t>
            </a:r>
            <a:r>
              <a:rPr lang="en-US" altLang="zh-CN" sz="3200" dirty="0">
                <a:latin typeface="Arial" panose="020B0604020202020204" pitchFamily="34" charset="0"/>
                <a:ea typeface="Arial Unicode MS" panose="020B0604020202020204" pitchFamily="34" charset="-122"/>
                <a:cs typeface="Arial" panose="020B0604020202020204" pitchFamily="34" charset="0"/>
              </a:rPr>
              <a:t> PK data for further </a:t>
            </a:r>
            <a:r>
              <a:rPr lang="en-US" altLang="zh-CN" sz="3200" dirty="0" smtClean="0">
                <a:latin typeface="Arial" panose="020B0604020202020204" pitchFamily="34" charset="0"/>
                <a:ea typeface="Arial Unicode MS" panose="020B0604020202020204" pitchFamily="34" charset="-122"/>
                <a:cs typeface="Arial" panose="020B0604020202020204" pitchFamily="34" charset="0"/>
              </a:rPr>
              <a:t>investigation</a:t>
            </a:r>
            <a:r>
              <a:rPr lang="en-US" altLang="zh-CN" sz="3200" dirty="0">
                <a:latin typeface="Arial" panose="020B0604020202020204" pitchFamily="34" charset="0"/>
                <a:ea typeface="Arial Unicode MS" panose="020B0604020202020204" pitchFamily="34" charset="-122"/>
                <a:cs typeface="Arial" panose="020B0604020202020204" pitchFamily="34" charset="0"/>
              </a:rPr>
              <a:t>.</a:t>
            </a:r>
            <a:r>
              <a:rPr lang="en-US" altLang="zh-CN" sz="3200" dirty="0" smtClean="0">
                <a:latin typeface="Arial" panose="020B0604020202020204" pitchFamily="34" charset="0"/>
                <a:ea typeface="Arial Unicode MS" panose="020B0604020202020204" pitchFamily="34" charset="-122"/>
                <a:cs typeface="Arial" panose="020B0604020202020204" pitchFamily="34" charset="0"/>
              </a:rPr>
              <a:t> </a:t>
            </a:r>
            <a:endParaRPr kumimoji="0" lang="en-US" altLang="zh-CN" sz="3200" b="0" i="0" u="none" strike="noStrike" kern="1200" cap="none" spc="0" normalizeH="0" baseline="0" noProof="0" dirty="0">
              <a:ln>
                <a:noFill/>
              </a:ln>
              <a:effectLst/>
              <a:uLnTx/>
              <a:uFillTx/>
              <a:latin typeface="Arial" panose="020B0604020202020204" pitchFamily="34" charset="0"/>
              <a:ea typeface="Arial Unicode MS" panose="020B0604020202020204" pitchFamily="34" charset="-122"/>
              <a:cs typeface="Arial" panose="020B0604020202020204" pitchFamily="34" charset="0"/>
            </a:endParaRPr>
          </a:p>
        </p:txBody>
      </p:sp>
      <p:sp>
        <p:nvSpPr>
          <p:cNvPr id="13" name="矩形 12"/>
          <p:cNvSpPr/>
          <p:nvPr/>
        </p:nvSpPr>
        <p:spPr>
          <a:xfrm>
            <a:off x="941455" y="17925481"/>
            <a:ext cx="8686451" cy="9448740"/>
          </a:xfrm>
          <a:prstGeom prst="rect">
            <a:avLst/>
          </a:prstGeom>
        </p:spPr>
        <p:txBody>
          <a:bodyPr wrap="square">
            <a:spAutoFit/>
          </a:bodyPr>
          <a:lstStyle/>
          <a:p>
            <a:pPr lvl="0" algn="just" defTabSz="788761" eaLnBrk="0" hangingPunct="0">
              <a:spcBef>
                <a:spcPct val="50000"/>
              </a:spcBef>
            </a:pPr>
            <a:r>
              <a:rPr lang="en-US" altLang="zh-CN" sz="3200" dirty="0">
                <a:latin typeface="Arial" panose="020B0604020202020204" pitchFamily="34" charset="0"/>
                <a:ea typeface="Arial Unicode MS" panose="020B0604020202020204" pitchFamily="34" charset="-122"/>
                <a:cs typeface="Arial" panose="020B0604020202020204" pitchFamily="34" charset="0"/>
              </a:rPr>
              <a:t>A small molecule drug with poor solubility (Compound X, &lt;0.1 </a:t>
            </a:r>
            <a:r>
              <a:rPr lang="en-US" altLang="zh-CN" sz="3200" dirty="0">
                <a:latin typeface="Symbol" panose="05050102010706020507" pitchFamily="18" charset="2"/>
                <a:ea typeface="Arial Unicode MS" panose="020B0604020202020204" pitchFamily="34" charset="-122"/>
                <a:cs typeface="Arial" panose="020B0604020202020204" pitchFamily="34" charset="0"/>
              </a:rPr>
              <a:t>m</a:t>
            </a:r>
            <a:r>
              <a:rPr lang="en-US" altLang="zh-CN" sz="3200" dirty="0">
                <a:latin typeface="Arial" panose="020B0604020202020204" pitchFamily="34" charset="0"/>
                <a:ea typeface="Arial Unicode MS" panose="020B0604020202020204" pitchFamily="34" charset="-122"/>
                <a:cs typeface="Arial" panose="020B0604020202020204" pitchFamily="34" charset="0"/>
              </a:rPr>
              <a:t>g/mL in Phosphate Buffer Saline (PBS)) was used as a model compound and loaded in liposome to investigate the </a:t>
            </a:r>
            <a:r>
              <a:rPr lang="en-US" altLang="zh-CN" sz="3200" i="1" dirty="0">
                <a:latin typeface="Arial" panose="020B0604020202020204" pitchFamily="34" charset="0"/>
                <a:ea typeface="Arial Unicode MS" panose="020B0604020202020204" pitchFamily="34" charset="-122"/>
                <a:cs typeface="Arial" panose="020B0604020202020204" pitchFamily="34" charset="0"/>
              </a:rPr>
              <a:t>in-vitro</a:t>
            </a:r>
            <a:r>
              <a:rPr lang="en-US" altLang="zh-CN" sz="3200" dirty="0">
                <a:latin typeface="Arial" panose="020B0604020202020204" pitchFamily="34" charset="0"/>
                <a:ea typeface="Arial Unicode MS" panose="020B0604020202020204" pitchFamily="34" charset="-122"/>
                <a:cs typeface="Arial" panose="020B0604020202020204" pitchFamily="34" charset="0"/>
              </a:rPr>
              <a:t> release behavior. The general procedures of method development are as follow: Firstly, the release medium is screened, which  enables high solubility of Compound X and good stability of liposome. Secondly, the release testing condition of Compound X is screened to ensure the drug can be released completely </a:t>
            </a:r>
            <a:r>
              <a:rPr lang="en-US" altLang="zh-CN" sz="3200" dirty="0" smtClean="0">
                <a:latin typeface="Arial" panose="020B0604020202020204" pitchFamily="34" charset="0"/>
                <a:ea typeface="Arial Unicode MS" panose="020B0604020202020204" pitchFamily="34" charset="-122"/>
                <a:cs typeface="Arial" panose="020B0604020202020204" pitchFamily="34" charset="0"/>
              </a:rPr>
              <a:t>(</a:t>
            </a:r>
            <a:r>
              <a:rPr lang="en-US" altLang="zh-CN" sz="3200" dirty="0">
                <a:latin typeface="Arial" panose="020B0604020202020204" pitchFamily="34" charset="0"/>
                <a:ea typeface="Arial Unicode MS" panose="020B0604020202020204" pitchFamily="34" charset="-122"/>
                <a:cs typeface="Arial" panose="020B0604020202020204" pitchFamily="34" charset="0"/>
              </a:rPr>
              <a:t>Factors: molecular weight cutoff of dialysis tube, drug concentration, sink condition, release medium type, and release time). Thirdly, the </a:t>
            </a:r>
            <a:r>
              <a:rPr lang="en-US" altLang="zh-CN" sz="3200" i="1" dirty="0">
                <a:latin typeface="Arial" panose="020B0604020202020204" pitchFamily="34" charset="0"/>
                <a:ea typeface="Arial Unicode MS" panose="020B0604020202020204" pitchFamily="34" charset="-122"/>
                <a:cs typeface="Arial" panose="020B0604020202020204" pitchFamily="34" charset="0"/>
              </a:rPr>
              <a:t>in-vitro</a:t>
            </a:r>
            <a:r>
              <a:rPr lang="en-US" altLang="zh-CN" sz="3200" dirty="0">
                <a:latin typeface="Arial" panose="020B0604020202020204" pitchFamily="34" charset="0"/>
                <a:ea typeface="Arial Unicode MS" panose="020B0604020202020204" pitchFamily="34" charset="-122"/>
                <a:cs typeface="Arial" panose="020B0604020202020204" pitchFamily="34" charset="0"/>
              </a:rPr>
              <a:t> release of liposome is carried out using </a:t>
            </a:r>
            <a:r>
              <a:rPr lang="en-US" altLang="zh-CN" sz="3200" dirty="0" smtClean="0">
                <a:latin typeface="Arial" panose="020B0604020202020204" pitchFamily="34" charset="0"/>
                <a:ea typeface="Arial Unicode MS" panose="020B0604020202020204" pitchFamily="34" charset="-122"/>
                <a:cs typeface="Arial" panose="020B0604020202020204" pitchFamily="34" charset="0"/>
              </a:rPr>
              <a:t>USP-IV </a:t>
            </a:r>
            <a:r>
              <a:rPr lang="en-US" altLang="zh-CN" sz="3200" dirty="0">
                <a:latin typeface="Arial" panose="020B0604020202020204" pitchFamily="34" charset="0"/>
                <a:ea typeface="Arial Unicode MS" panose="020B0604020202020204" pitchFamily="34" charset="-122"/>
                <a:cs typeface="Arial" panose="020B0604020202020204" pitchFamily="34" charset="0"/>
              </a:rPr>
              <a:t>method in the optimized release condition. Lastly, the IVIVC is investigated based on the </a:t>
            </a:r>
            <a:r>
              <a:rPr lang="en-US" altLang="zh-CN" sz="3200" i="1" dirty="0">
                <a:latin typeface="Arial" panose="020B0604020202020204" pitchFamily="34" charset="0"/>
                <a:ea typeface="Arial Unicode MS" panose="020B0604020202020204" pitchFamily="34" charset="-122"/>
                <a:cs typeface="Arial" panose="020B0604020202020204" pitchFamily="34" charset="0"/>
              </a:rPr>
              <a:t>in-vitro</a:t>
            </a:r>
            <a:r>
              <a:rPr lang="en-US" altLang="zh-CN" sz="3200" dirty="0">
                <a:latin typeface="Arial" panose="020B0604020202020204" pitchFamily="34" charset="0"/>
                <a:ea typeface="Arial Unicode MS" panose="020B0604020202020204" pitchFamily="34" charset="-122"/>
                <a:cs typeface="Arial" panose="020B0604020202020204" pitchFamily="34" charset="0"/>
              </a:rPr>
              <a:t> release profile and pharmacokinetics (PK) data.</a:t>
            </a:r>
            <a:endParaRPr kumimoji="0" lang="en-US" altLang="zh-CN" sz="3200" b="0" i="0" u="none" strike="noStrike" kern="1200" cap="none" spc="0" normalizeH="0" baseline="0" noProof="0" dirty="0">
              <a:ln>
                <a:noFill/>
              </a:ln>
              <a:effectLst/>
              <a:uLnTx/>
              <a:uFillTx/>
              <a:latin typeface="Arial" panose="020B0604020202020204" pitchFamily="34" charset="0"/>
              <a:ea typeface="Arial Unicode MS" panose="020B0604020202020204" pitchFamily="34" charset="-122"/>
              <a:cs typeface="Arial" panose="020B0604020202020204" pitchFamily="34" charset="0"/>
            </a:endParaRPr>
          </a:p>
        </p:txBody>
      </p:sp>
      <p:sp>
        <p:nvSpPr>
          <p:cNvPr id="14" name="矩形 13"/>
          <p:cNvSpPr/>
          <p:nvPr/>
        </p:nvSpPr>
        <p:spPr>
          <a:xfrm>
            <a:off x="973320" y="6432164"/>
            <a:ext cx="8686451" cy="10397783"/>
          </a:xfrm>
          <a:prstGeom prst="rect">
            <a:avLst/>
          </a:prstGeom>
        </p:spPr>
        <p:txBody>
          <a:bodyPr wrap="square">
            <a:spAutoFit/>
          </a:bodyPr>
          <a:lstStyle/>
          <a:p>
            <a:pPr lvl="0" algn="just">
              <a:lnSpc>
                <a:spcPct val="105000"/>
              </a:lnSpc>
              <a:spcAft>
                <a:spcPts val="492"/>
              </a:spcAft>
            </a:pPr>
            <a:r>
              <a:rPr lang="en-US" altLang="zh-CN" sz="3200" dirty="0">
                <a:solidFill>
                  <a:prstClr val="black"/>
                </a:solidFill>
                <a:latin typeface="Arial" panose="020B0604020202020204" pitchFamily="34" charset="0"/>
                <a:ea typeface="Times New Roman" panose="02020603050405020304" pitchFamily="18" charset="0"/>
                <a:cs typeface="Arial" panose="020B0604020202020204" pitchFamily="34" charset="0"/>
              </a:rPr>
              <a:t>The liposomal drug formulations have attracted enormous attention in recent years, owing to a great deal of advantages such as improving drug solubility, </a:t>
            </a:r>
            <a:r>
              <a:rPr lang="en-US" altLang="zh-CN" sz="3200" dirty="0">
                <a:latin typeface="Arial" panose="020B0604020202020204" pitchFamily="34" charset="0"/>
                <a:ea typeface="Times New Roman" panose="02020603050405020304" pitchFamily="18" charset="0"/>
                <a:cs typeface="Arial" panose="020B0604020202020204" pitchFamily="34" charset="0"/>
              </a:rPr>
              <a:t>decreasing drug </a:t>
            </a:r>
            <a:r>
              <a:rPr lang="en-US" altLang="zh-CN" sz="3200" dirty="0" smtClean="0">
                <a:latin typeface="Arial" panose="020B0604020202020204" pitchFamily="34" charset="0"/>
                <a:ea typeface="Times New Roman" panose="02020603050405020304" pitchFamily="18" charset="0"/>
                <a:cs typeface="Arial" panose="020B0604020202020204" pitchFamily="34" charset="0"/>
              </a:rPr>
              <a:t>toxicity</a:t>
            </a:r>
            <a:r>
              <a:rPr lang="en-US" altLang="zh-CN" sz="3200" dirty="0">
                <a:solidFill>
                  <a:prstClr val="black"/>
                </a:solidFill>
                <a:latin typeface="Arial" panose="020B0604020202020204" pitchFamily="34" charset="0"/>
                <a:ea typeface="Times New Roman" panose="02020603050405020304" pitchFamily="18" charset="0"/>
                <a:cs typeface="Arial" panose="020B0604020202020204" pitchFamily="34" charset="0"/>
              </a:rPr>
              <a:t>, prolonging circulation time, and the contr</a:t>
            </a:r>
            <a:r>
              <a:rPr lang="en-US" altLang="zh-CN" sz="3200" dirty="0">
                <a:latin typeface="Arial" panose="020B0604020202020204" pitchFamily="34" charset="0"/>
                <a:ea typeface="Times New Roman" panose="02020603050405020304" pitchFamily="18" charset="0"/>
                <a:cs typeface="Arial" panose="020B0604020202020204" pitchFamily="34" charset="0"/>
              </a:rPr>
              <a:t>olled</a:t>
            </a:r>
            <a:r>
              <a:rPr lang="en-US" altLang="zh-CN" sz="3200" dirty="0">
                <a:solidFill>
                  <a:prstClr val="black"/>
                </a:solidFill>
                <a:latin typeface="Arial" panose="020B0604020202020204" pitchFamily="34" charset="0"/>
                <a:ea typeface="Times New Roman" panose="02020603050405020304" pitchFamily="18" charset="0"/>
                <a:cs typeface="Arial" panose="020B0604020202020204" pitchFamily="34" charset="0"/>
              </a:rPr>
              <a:t> release kinetics (1). The </a:t>
            </a:r>
            <a:r>
              <a:rPr lang="en-US" altLang="zh-CN" sz="3200" i="1" dirty="0">
                <a:latin typeface="Arial" panose="020B0604020202020204" pitchFamily="34" charset="0"/>
                <a:ea typeface="Times New Roman" panose="02020603050405020304" pitchFamily="18" charset="0"/>
                <a:cs typeface="Arial" panose="020B0604020202020204" pitchFamily="34" charset="0"/>
              </a:rPr>
              <a:t>In-vitro </a:t>
            </a:r>
            <a:r>
              <a:rPr lang="en-US" altLang="zh-CN" sz="3200" dirty="0">
                <a:solidFill>
                  <a:prstClr val="black"/>
                </a:solidFill>
                <a:latin typeface="Arial" panose="020B0604020202020204" pitchFamily="34" charset="0"/>
                <a:ea typeface="Times New Roman" panose="02020603050405020304" pitchFamily="18" charset="0"/>
                <a:cs typeface="Arial" panose="020B0604020202020204" pitchFamily="34" charset="0"/>
              </a:rPr>
              <a:t>release profile of liposomal drug plays a crucial role in formulation development, quality control, and the </a:t>
            </a:r>
            <a:r>
              <a:rPr lang="en-US" altLang="zh-CN" sz="3200" i="1" dirty="0">
                <a:latin typeface="Arial" panose="020B0604020202020204" pitchFamily="34" charset="0"/>
                <a:ea typeface="Times New Roman" panose="02020603050405020304" pitchFamily="18" charset="0"/>
                <a:cs typeface="Arial" panose="020B0604020202020204" pitchFamily="34" charset="0"/>
              </a:rPr>
              <a:t>in-vitro in-vivo </a:t>
            </a:r>
            <a:r>
              <a:rPr lang="en-US" altLang="zh-CN" sz="3200" dirty="0">
                <a:latin typeface="Arial" panose="020B0604020202020204" pitchFamily="34" charset="0"/>
                <a:ea typeface="Times New Roman" panose="02020603050405020304" pitchFamily="18" charset="0"/>
                <a:cs typeface="Arial" panose="020B0604020202020204" pitchFamily="34" charset="0"/>
              </a:rPr>
              <a:t>correlation (IVIVC) study. </a:t>
            </a:r>
            <a:r>
              <a:rPr lang="en-US" altLang="zh-CN" sz="3200" dirty="0">
                <a:solidFill>
                  <a:prstClr val="black"/>
                </a:solidFill>
                <a:latin typeface="Arial" panose="020B0604020202020204" pitchFamily="34" charset="0"/>
                <a:ea typeface="Times New Roman" panose="02020603050405020304" pitchFamily="18" charset="0"/>
                <a:cs typeface="Arial" panose="020B0604020202020204" pitchFamily="34" charset="0"/>
              </a:rPr>
              <a:t>However, up to now, there isn’t a well-established </a:t>
            </a:r>
            <a:r>
              <a:rPr lang="en-US" altLang="zh-CN" sz="3200" i="1" dirty="0">
                <a:solidFill>
                  <a:prstClr val="black"/>
                </a:solidFill>
                <a:latin typeface="Arial" panose="020B0604020202020204" pitchFamily="34" charset="0"/>
                <a:ea typeface="Times New Roman" panose="02020603050405020304" pitchFamily="18" charset="0"/>
                <a:cs typeface="Arial" panose="020B0604020202020204" pitchFamily="34" charset="0"/>
              </a:rPr>
              <a:t>in-vitro</a:t>
            </a:r>
            <a:r>
              <a:rPr lang="en-US" altLang="zh-CN" sz="3200" dirty="0">
                <a:solidFill>
                  <a:prstClr val="black"/>
                </a:solidFill>
                <a:latin typeface="Arial" panose="020B0604020202020204" pitchFamily="34" charset="0"/>
                <a:ea typeface="Times New Roman" panose="02020603050405020304" pitchFamily="18" charset="0"/>
                <a:cs typeface="Arial" panose="020B0604020202020204" pitchFamily="34" charset="0"/>
              </a:rPr>
              <a:t> release method for liposomal formulations with hydrophobic drugs, which maybe derives from the structural complexity of liposomes and low aqueous solubility of loaded drugs</a:t>
            </a:r>
            <a:r>
              <a:rPr lang="en-US" altLang="zh-CN" sz="3200" dirty="0">
                <a:latin typeface="Arial" panose="020B0604020202020204" pitchFamily="34" charset="0"/>
                <a:ea typeface="Times New Roman" panose="02020603050405020304" pitchFamily="18" charset="0"/>
                <a:cs typeface="Arial" panose="020B0604020202020204" pitchFamily="34" charset="0"/>
              </a:rPr>
              <a:t>(2). There is a pressing demand for developing a universal </a:t>
            </a:r>
            <a:r>
              <a:rPr lang="en-US" altLang="zh-CN" sz="3200" i="1" dirty="0">
                <a:latin typeface="Arial" panose="020B0604020202020204" pitchFamily="34" charset="0"/>
                <a:ea typeface="Times New Roman" panose="02020603050405020304" pitchFamily="18" charset="0"/>
                <a:cs typeface="Arial" panose="020B0604020202020204" pitchFamily="34" charset="0"/>
              </a:rPr>
              <a:t>in-vitro</a:t>
            </a:r>
            <a:r>
              <a:rPr lang="en-US" altLang="zh-CN" sz="3200" dirty="0">
                <a:latin typeface="Arial" panose="020B0604020202020204" pitchFamily="34" charset="0"/>
                <a:ea typeface="Times New Roman" panose="02020603050405020304" pitchFamily="18" charset="0"/>
                <a:cs typeface="Arial" panose="020B0604020202020204" pitchFamily="34" charset="0"/>
              </a:rPr>
              <a:t> release </a:t>
            </a:r>
            <a:r>
              <a:rPr lang="en-US" altLang="zh-CN" sz="3200" dirty="0">
                <a:solidFill>
                  <a:prstClr val="black"/>
                </a:solidFill>
                <a:latin typeface="Arial" panose="020B0604020202020204" pitchFamily="34" charset="0"/>
                <a:ea typeface="Times New Roman" panose="02020603050405020304" pitchFamily="18" charset="0"/>
                <a:cs typeface="Arial" panose="020B0604020202020204" pitchFamily="34" charset="0"/>
              </a:rPr>
              <a:t>method. Here, we present the detailed method development of liposomal formulations for hydrophobic drugs based on USP-IV method (Flow-Through Cell method).</a:t>
            </a:r>
            <a:endParaRPr kumimoji="0" lang="zh-CN" altLang="zh-CN"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5" name="矩形 14"/>
          <p:cNvSpPr/>
          <p:nvPr/>
        </p:nvSpPr>
        <p:spPr>
          <a:xfrm>
            <a:off x="34818382" y="22684669"/>
            <a:ext cx="6272091" cy="3046988"/>
          </a:xfrm>
          <a:prstGeom prst="rect">
            <a:avLst/>
          </a:prstGeom>
        </p:spPr>
        <p:txBody>
          <a:bodyPr wrap="square">
            <a:spAutoFit/>
          </a:bodyPr>
          <a:lstStyle/>
          <a:p>
            <a:pPr lvl="0" algn="just"/>
            <a:r>
              <a:rPr lang="en-US" altLang="zh-CN" sz="3200" dirty="0">
                <a:solidFill>
                  <a:prstClr val="black"/>
                </a:solidFill>
                <a:latin typeface="Arial" panose="020B0604020202020204" pitchFamily="34" charset="0"/>
                <a:ea typeface="Arial Unicode MS" panose="020B0604020202020204" pitchFamily="34" charset="-122"/>
                <a:cs typeface="Arial" panose="020B0604020202020204" pitchFamily="34" charset="0"/>
              </a:rPr>
              <a:t>[1] Jie Tanga, Santhanakrishnan Srinivasanb, Wenmin Yuan. Eur J Pharm Biopharm. 2019:107-116</a:t>
            </a:r>
          </a:p>
          <a:p>
            <a:pPr lvl="0" algn="just"/>
            <a:r>
              <a:rPr lang="en-US" altLang="zh-CN" sz="3200" dirty="0">
                <a:solidFill>
                  <a:prstClr val="black"/>
                </a:solidFill>
                <a:latin typeface="Arial" panose="020B0604020202020204" pitchFamily="34" charset="0"/>
                <a:ea typeface="Arial Unicode MS" panose="020B0604020202020204" pitchFamily="34" charset="-122"/>
                <a:cs typeface="Arial" panose="020B0604020202020204" pitchFamily="34" charset="0"/>
              </a:rPr>
              <a:t>[2] Jie Shen, Diane J. Burgess. Drug Deliv and Transl Res. 2013: DOI 10.1007/s13346-013-0129-z</a:t>
            </a:r>
          </a:p>
        </p:txBody>
      </p:sp>
      <p:sp>
        <p:nvSpPr>
          <p:cNvPr id="30" name="矩形 29"/>
          <p:cNvSpPr/>
          <p:nvPr/>
        </p:nvSpPr>
        <p:spPr>
          <a:xfrm>
            <a:off x="10282942" y="13432943"/>
            <a:ext cx="10368053" cy="461665"/>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492"/>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Table 1. Solubility of Compound X in PBS with different vehicles</a:t>
            </a:r>
            <a:endParaRPr kumimoji="0" lang="zh-CN" altLang="zh-CN"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34" name="矩形 33"/>
          <p:cNvSpPr/>
          <p:nvPr/>
        </p:nvSpPr>
        <p:spPr>
          <a:xfrm>
            <a:off x="10672385" y="6512423"/>
            <a:ext cx="23393132" cy="6494085"/>
          </a:xfrm>
          <a:prstGeom prst="rect">
            <a:avLst/>
          </a:prstGeom>
        </p:spPr>
        <p:txBody>
          <a:bodyPr wrap="square">
            <a:spAutoFit/>
          </a:bodyPr>
          <a:lstStyle/>
          <a:p>
            <a:pPr algn="just"/>
            <a:r>
              <a:rPr lang="en-US" altLang="zh-CN" sz="3200" dirty="0">
                <a:latin typeface="Arial" panose="020B0604020202020204" pitchFamily="34" charset="0"/>
                <a:ea typeface="Times New Roman" panose="02020603050405020304" pitchFamily="18" charset="0"/>
                <a:cs typeface="Arial" panose="020B0604020202020204" pitchFamily="34" charset="0"/>
              </a:rPr>
              <a:t>After screening a variety of solvent systems </a:t>
            </a:r>
            <a:r>
              <a:rPr lang="en-US" altLang="zh-CN" sz="3200" dirty="0" smtClean="0">
                <a:latin typeface="Arial" panose="020B0604020202020204" pitchFamily="34" charset="0"/>
                <a:ea typeface="Times New Roman" panose="02020603050405020304" pitchFamily="18" charset="0"/>
                <a:cs typeface="Arial" panose="020B0604020202020204" pitchFamily="34" charset="0"/>
              </a:rPr>
              <a:t>(</a:t>
            </a:r>
            <a:r>
              <a:rPr lang="en-US" altLang="zh-CN" sz="3200" b="1" dirty="0">
                <a:latin typeface="Arial" panose="020B0604020202020204" pitchFamily="34" charset="0"/>
                <a:ea typeface="Times New Roman" panose="02020603050405020304" pitchFamily="18" charset="0"/>
                <a:cs typeface="Arial" panose="020B0604020202020204" pitchFamily="34" charset="0"/>
              </a:rPr>
              <a:t>Table 1</a:t>
            </a:r>
            <a:r>
              <a:rPr lang="en-US" altLang="zh-CN" sz="3200" dirty="0">
                <a:latin typeface="Arial" panose="020B0604020202020204" pitchFamily="34" charset="0"/>
                <a:ea typeface="Times New Roman" panose="02020603050405020304" pitchFamily="18" charset="0"/>
                <a:cs typeface="Arial" panose="020B0604020202020204" pitchFamily="34" charset="0"/>
              </a:rPr>
              <a:t>), 0.075% SDS in PBS buffer was selected due to a relatively higher solubility (240 </a:t>
            </a:r>
            <a:r>
              <a:rPr lang="en-US" altLang="zh-CN" sz="3200" dirty="0">
                <a:latin typeface="Symbol" panose="05050102010706020507" pitchFamily="18" charset="2"/>
                <a:ea typeface="Arial Unicode MS" panose="020B0604020202020204" pitchFamily="34" charset="-122"/>
                <a:cs typeface="Arial" panose="020B0604020202020204" pitchFamily="34" charset="0"/>
              </a:rPr>
              <a:t>m</a:t>
            </a:r>
            <a:r>
              <a:rPr lang="en-US" altLang="zh-CN" sz="3200" dirty="0">
                <a:latin typeface="Arial" panose="020B0604020202020204" pitchFamily="34" charset="0"/>
                <a:ea typeface="Times New Roman" panose="02020603050405020304" pitchFamily="18" charset="0"/>
                <a:cs typeface="Arial" panose="020B0604020202020204" pitchFamily="34" charset="0"/>
              </a:rPr>
              <a:t>g/mL) of Compound X and good </a:t>
            </a:r>
            <a:r>
              <a:rPr lang="en-US" altLang="zh-CN" sz="3200" dirty="0" smtClean="0">
                <a:latin typeface="Arial" panose="020B0604020202020204" pitchFamily="34" charset="0"/>
                <a:ea typeface="Times New Roman" panose="02020603050405020304" pitchFamily="18" charset="0"/>
                <a:cs typeface="Arial" panose="020B0604020202020204" pitchFamily="34" charset="0"/>
              </a:rPr>
              <a:t>liposome </a:t>
            </a:r>
            <a:r>
              <a:rPr lang="en-US" altLang="zh-CN" sz="3200" dirty="0">
                <a:latin typeface="Arial" panose="020B0604020202020204" pitchFamily="34" charset="0"/>
                <a:ea typeface="Times New Roman" panose="02020603050405020304" pitchFamily="18" charset="0"/>
                <a:cs typeface="Arial" panose="020B0604020202020204" pitchFamily="34" charset="0"/>
              </a:rPr>
              <a:t>stability </a:t>
            </a:r>
            <a:r>
              <a:rPr lang="en-US" altLang="zh-CN" sz="3200" dirty="0" smtClean="0">
                <a:latin typeface="Arial" panose="020B0604020202020204" pitchFamily="34" charset="0"/>
                <a:ea typeface="Times New Roman" panose="02020603050405020304" pitchFamily="18" charset="0"/>
                <a:cs typeface="Arial" panose="020B0604020202020204" pitchFamily="34" charset="0"/>
              </a:rPr>
              <a:t>with </a:t>
            </a:r>
            <a:r>
              <a:rPr lang="en-US" altLang="zh-CN" sz="3200" dirty="0">
                <a:latin typeface="Arial" panose="020B0604020202020204" pitchFamily="34" charset="0"/>
                <a:ea typeface="Times New Roman" panose="02020603050405020304" pitchFamily="18" charset="0"/>
                <a:cs typeface="Arial" panose="020B0604020202020204" pitchFamily="34" charset="0"/>
              </a:rPr>
              <a:t>no significant increase of particle size and Polydispersity Index (PDI) within 24 hours, indicating that liposome could maintain its structure integrity. Based on the releasing results in different conditions, we could conclude that: (1) 0.075% SDS dissolution medium promotes the release of drug and increases the discrimination power between free drug and liposome compared to other dissolution medium </a:t>
            </a:r>
            <a:r>
              <a:rPr lang="en-US" altLang="zh-CN" sz="3200" dirty="0" smtClean="0">
                <a:latin typeface="Arial" panose="020B0604020202020204" pitchFamily="34" charset="0"/>
                <a:ea typeface="Times New Roman" panose="02020603050405020304" pitchFamily="18" charset="0"/>
                <a:cs typeface="Arial" panose="020B0604020202020204" pitchFamily="34" charset="0"/>
              </a:rPr>
              <a:t>(</a:t>
            </a:r>
            <a:r>
              <a:rPr lang="en-US" altLang="zh-CN" sz="3200" b="1" dirty="0">
                <a:latin typeface="Arial" panose="020B0604020202020204" pitchFamily="34" charset="0"/>
                <a:ea typeface="Times New Roman" panose="02020603050405020304" pitchFamily="18" charset="0"/>
                <a:cs typeface="Arial" panose="020B0604020202020204" pitchFamily="34" charset="0"/>
              </a:rPr>
              <a:t>Figure 1A</a:t>
            </a:r>
            <a:r>
              <a:rPr lang="en-US" altLang="zh-CN" sz="3200" dirty="0">
                <a:latin typeface="Arial" panose="020B0604020202020204" pitchFamily="34" charset="0"/>
                <a:ea typeface="Times New Roman" panose="02020603050405020304" pitchFamily="18" charset="0"/>
                <a:cs typeface="Arial" panose="020B0604020202020204" pitchFamily="34" charset="0"/>
              </a:rPr>
              <a:t>); (2) 300 KD dialysis membrane is more suitable for release (</a:t>
            </a:r>
            <a:r>
              <a:rPr lang="en-US" altLang="zh-CN" sz="3200" b="1" dirty="0">
                <a:latin typeface="Arial" panose="020B0604020202020204" pitchFamily="34" charset="0"/>
                <a:ea typeface="Times New Roman" panose="02020603050405020304" pitchFamily="18" charset="0"/>
                <a:cs typeface="Arial" panose="020B0604020202020204" pitchFamily="34" charset="0"/>
              </a:rPr>
              <a:t>Figure 1B</a:t>
            </a:r>
            <a:r>
              <a:rPr lang="en-US" altLang="zh-CN" sz="3200" dirty="0">
                <a:latin typeface="Arial" panose="020B0604020202020204" pitchFamily="34" charset="0"/>
                <a:ea typeface="Times New Roman" panose="02020603050405020304" pitchFamily="18" charset="0"/>
                <a:cs typeface="Arial" panose="020B0604020202020204" pitchFamily="34" charset="0"/>
              </a:rPr>
              <a:t>); (3) the drug concentration (0.5 to 2.0 mg/mL) has no impact on the release profiles</a:t>
            </a:r>
            <a:r>
              <a:rPr lang="en-US" altLang="zh-CN" sz="3200"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altLang="zh-CN" sz="3200" dirty="0">
                <a:latin typeface="Arial" panose="020B0604020202020204" pitchFamily="34" charset="0"/>
                <a:ea typeface="Times New Roman" panose="02020603050405020304" pitchFamily="18" charset="0"/>
                <a:cs typeface="Arial" panose="020B0604020202020204" pitchFamily="34" charset="0"/>
              </a:rPr>
              <a:t>(</a:t>
            </a:r>
            <a:r>
              <a:rPr lang="en-US" altLang="zh-CN" sz="3200" b="1" dirty="0">
                <a:latin typeface="Arial" panose="020B0604020202020204" pitchFamily="34" charset="0"/>
                <a:ea typeface="Times New Roman" panose="02020603050405020304" pitchFamily="18" charset="0"/>
                <a:cs typeface="Arial" panose="020B0604020202020204" pitchFamily="34" charset="0"/>
              </a:rPr>
              <a:t>Figure 1C </a:t>
            </a:r>
            <a:r>
              <a:rPr lang="en-US" altLang="zh-CN" sz="3200" dirty="0">
                <a:latin typeface="Arial" panose="020B0604020202020204" pitchFamily="34" charset="0"/>
                <a:ea typeface="Times New Roman" panose="02020603050405020304" pitchFamily="18" charset="0"/>
                <a:cs typeface="Arial" panose="020B0604020202020204" pitchFamily="34" charset="0"/>
              </a:rPr>
              <a:t>); and (4) API</a:t>
            </a:r>
            <a:r>
              <a:rPr lang="zh-CN" altLang="en-US" sz="3200" dirty="0">
                <a:latin typeface="Arial" panose="020B0604020202020204" pitchFamily="34" charset="0"/>
                <a:ea typeface="Times New Roman" panose="02020603050405020304" pitchFamily="18" charset="0"/>
                <a:cs typeface="Arial" panose="020B0604020202020204" pitchFamily="34" charset="0"/>
              </a:rPr>
              <a:t> </a:t>
            </a:r>
            <a:r>
              <a:rPr lang="en-US" altLang="zh-CN" sz="3200" dirty="0">
                <a:latin typeface="Arial" panose="020B0604020202020204" pitchFamily="34" charset="0"/>
                <a:ea typeface="Times New Roman" panose="02020603050405020304" pitchFamily="18" charset="0"/>
                <a:cs typeface="Arial" panose="020B0604020202020204" pitchFamily="34" charset="0"/>
              </a:rPr>
              <a:t>is stable  at 37</a:t>
            </a:r>
            <a:r>
              <a:rPr lang="zh-CN" altLang="en-US" sz="3200" dirty="0">
                <a:latin typeface="Arial" panose="020B0604020202020204" pitchFamily="34" charset="0"/>
                <a:ea typeface="Times New Roman" panose="02020603050405020304" pitchFamily="18" charset="0"/>
                <a:cs typeface="Arial" panose="020B0604020202020204" pitchFamily="34" charset="0"/>
              </a:rPr>
              <a:t>℃</a:t>
            </a:r>
            <a:r>
              <a:rPr lang="en-US" altLang="zh-CN" sz="3200" dirty="0">
                <a:latin typeface="Arial" panose="020B0604020202020204" pitchFamily="34" charset="0"/>
                <a:ea typeface="Times New Roman" panose="02020603050405020304" pitchFamily="18" charset="0"/>
                <a:cs typeface="Arial" panose="020B0604020202020204" pitchFamily="34" charset="0"/>
              </a:rPr>
              <a:t> for release (</a:t>
            </a:r>
            <a:r>
              <a:rPr lang="en-US" altLang="zh-CN" sz="3200" b="1" dirty="0">
                <a:latin typeface="Arial" panose="020B0604020202020204" pitchFamily="34" charset="0"/>
                <a:ea typeface="Times New Roman" panose="02020603050405020304" pitchFamily="18" charset="0"/>
                <a:cs typeface="Arial" panose="020B0604020202020204" pitchFamily="34" charset="0"/>
              </a:rPr>
              <a:t>Figure 1D</a:t>
            </a:r>
            <a:r>
              <a:rPr lang="en-US" altLang="zh-CN" sz="3200" dirty="0">
                <a:latin typeface="Arial" panose="020B0604020202020204" pitchFamily="34" charset="0"/>
                <a:ea typeface="Times New Roman" panose="02020603050405020304" pitchFamily="18" charset="0"/>
                <a:cs typeface="Arial" panose="020B0604020202020204" pitchFamily="34" charset="0"/>
              </a:rPr>
              <a:t>). Therefore, 1 mg/mL of drug (drug loaded in liposome, and free drug as control) was loaded in the 300 KD dialysis tube with 99 mL 0.075% SDS solution as release medium at 37</a:t>
            </a:r>
            <a:r>
              <a:rPr lang="zh-CN" altLang="en-US" sz="3200" dirty="0">
                <a:latin typeface="Arial" panose="020B0604020202020204" pitchFamily="34" charset="0"/>
                <a:ea typeface="Times New Roman" panose="02020603050405020304" pitchFamily="18" charset="0"/>
                <a:cs typeface="Arial" panose="020B0604020202020204" pitchFamily="34" charset="0"/>
              </a:rPr>
              <a:t>℃</a:t>
            </a:r>
            <a:r>
              <a:rPr lang="en-US" altLang="zh-CN" sz="3200" dirty="0">
                <a:latin typeface="Arial" panose="020B0604020202020204" pitchFamily="34" charset="0"/>
                <a:ea typeface="Times New Roman" panose="02020603050405020304" pitchFamily="18" charset="0"/>
                <a:cs typeface="Arial" panose="020B0604020202020204" pitchFamily="34" charset="0"/>
              </a:rPr>
              <a:t>. In control groups, </a:t>
            </a:r>
            <a:r>
              <a:rPr lang="en-US" altLang="zh-CN" sz="3200" dirty="0" smtClean="0">
                <a:latin typeface="Arial" panose="020B0604020202020204" pitchFamily="34" charset="0"/>
                <a:ea typeface="Times New Roman" panose="02020603050405020304" pitchFamily="18" charset="0"/>
                <a:cs typeface="Arial" panose="020B0604020202020204" pitchFamily="34" charset="0"/>
              </a:rPr>
              <a:t>Compound </a:t>
            </a:r>
            <a:r>
              <a:rPr lang="en-US" altLang="zh-CN" sz="3200" dirty="0">
                <a:latin typeface="Arial" panose="020B0604020202020204" pitchFamily="34" charset="0"/>
                <a:ea typeface="Times New Roman" panose="02020603050405020304" pitchFamily="18" charset="0"/>
                <a:cs typeface="Arial" panose="020B0604020202020204" pitchFamily="34" charset="0"/>
              </a:rPr>
              <a:t>X could be released more than 99% in 0.075% SDS dissolution medium within 36 hrs (74% within 12 hrs). The slower release was observed in liposome group: 9% was released for 12 hrs, 61 % for 36 hrs and 99% for 96 hrs (</a:t>
            </a:r>
            <a:r>
              <a:rPr lang="en-US" altLang="zh-CN" sz="3200" b="1" dirty="0">
                <a:latin typeface="Arial" panose="020B0604020202020204" pitchFamily="34" charset="0"/>
                <a:ea typeface="Times New Roman" panose="02020603050405020304" pitchFamily="18" charset="0"/>
                <a:cs typeface="Arial" panose="020B0604020202020204" pitchFamily="34" charset="0"/>
              </a:rPr>
              <a:t>Figure 1E </a:t>
            </a:r>
            <a:r>
              <a:rPr lang="en-US" altLang="zh-CN" sz="3200" dirty="0">
                <a:latin typeface="Arial" panose="020B0604020202020204" pitchFamily="34" charset="0"/>
                <a:ea typeface="Times New Roman" panose="02020603050405020304" pitchFamily="18" charset="0"/>
                <a:cs typeface="Arial" panose="020B0604020202020204" pitchFamily="34" charset="0"/>
              </a:rPr>
              <a:t>red line). Furthermore, the developed release method can easily </a:t>
            </a:r>
            <a:r>
              <a:rPr lang="en-US" altLang="zh-CN" sz="3200" dirty="0" smtClean="0">
                <a:latin typeface="Arial" panose="020B0604020202020204" pitchFamily="34" charset="0"/>
                <a:ea typeface="Times New Roman" panose="02020603050405020304" pitchFamily="18" charset="0"/>
                <a:cs typeface="Arial" panose="020B0604020202020204" pitchFamily="34" charset="0"/>
              </a:rPr>
              <a:t>distinguish </a:t>
            </a:r>
            <a:r>
              <a:rPr lang="en-US" altLang="zh-CN" sz="3200" dirty="0">
                <a:latin typeface="Arial" panose="020B0604020202020204" pitchFamily="34" charset="0"/>
                <a:ea typeface="Times New Roman" panose="02020603050405020304" pitchFamily="18" charset="0"/>
                <a:cs typeface="Arial" panose="020B0604020202020204" pitchFamily="34" charset="0"/>
              </a:rPr>
              <a:t>liposome formulations with different drug loading (</a:t>
            </a:r>
            <a:r>
              <a:rPr lang="en-US" altLang="zh-CN" sz="3200" b="1" dirty="0">
                <a:latin typeface="Arial" panose="020B0604020202020204" pitchFamily="34" charset="0"/>
                <a:ea typeface="Times New Roman" panose="02020603050405020304" pitchFamily="18" charset="0"/>
                <a:cs typeface="Arial" panose="020B0604020202020204" pitchFamily="34" charset="0"/>
              </a:rPr>
              <a:t>Figure 1E</a:t>
            </a:r>
            <a:r>
              <a:rPr lang="en-US" altLang="zh-CN" sz="3200" dirty="0">
                <a:latin typeface="Arial" panose="020B0604020202020204" pitchFamily="34" charset="0"/>
                <a:ea typeface="Times New Roman" panose="02020603050405020304" pitchFamily="18" charset="0"/>
                <a:cs typeface="Arial" panose="020B0604020202020204" pitchFamily="34" charset="0"/>
              </a:rPr>
              <a:t>), and the release profile can also be fitted with the First Order Equation indicating that the </a:t>
            </a:r>
            <a:r>
              <a:rPr lang="en-US" altLang="zh-CN" sz="3200" i="1" dirty="0">
                <a:latin typeface="Arial" panose="020B0604020202020204" pitchFamily="34" charset="0"/>
                <a:ea typeface="Times New Roman" panose="02020603050405020304" pitchFamily="18" charset="0"/>
                <a:cs typeface="Arial" panose="020B0604020202020204" pitchFamily="34" charset="0"/>
              </a:rPr>
              <a:t>in-vitro</a:t>
            </a:r>
            <a:r>
              <a:rPr lang="en-US" altLang="zh-CN" sz="3200" dirty="0">
                <a:latin typeface="Arial" panose="020B0604020202020204" pitchFamily="34" charset="0"/>
                <a:ea typeface="Times New Roman" panose="02020603050405020304" pitchFamily="18" charset="0"/>
                <a:cs typeface="Arial" panose="020B0604020202020204" pitchFamily="34" charset="0"/>
              </a:rPr>
              <a:t> release of liposome conforms to the sustained release standard (</a:t>
            </a:r>
            <a:r>
              <a:rPr lang="en-US" altLang="zh-CN" sz="3200" b="1" dirty="0">
                <a:latin typeface="Arial" panose="020B0604020202020204" pitchFamily="34" charset="0"/>
                <a:ea typeface="Times New Roman" panose="02020603050405020304" pitchFamily="18" charset="0"/>
                <a:cs typeface="Arial" panose="020B0604020202020204" pitchFamily="34" charset="0"/>
              </a:rPr>
              <a:t>Figure 1F</a:t>
            </a:r>
            <a:r>
              <a:rPr lang="en-US" altLang="zh-CN" sz="3200" dirty="0">
                <a:latin typeface="Arial" panose="020B0604020202020204" pitchFamily="34" charset="0"/>
                <a:ea typeface="Times New Roman" panose="02020603050405020304" pitchFamily="18" charset="0"/>
                <a:cs typeface="Arial" panose="020B0604020202020204" pitchFamily="34" charset="0"/>
              </a:rPr>
              <a:t>).</a:t>
            </a:r>
            <a:endParaRPr kumimoji="0" lang="zh-CN" altLang="en-US" sz="32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35" name="Rectangle 9"/>
          <p:cNvSpPr>
            <a:spLocks noChangeArrowheads="1"/>
          </p:cNvSpPr>
          <p:nvPr/>
        </p:nvSpPr>
        <p:spPr bwMode="auto">
          <a:xfrm>
            <a:off x="34545436" y="14799303"/>
            <a:ext cx="7006601" cy="6300490"/>
          </a:xfrm>
          <a:prstGeom prst="rect">
            <a:avLst/>
          </a:prstGeom>
          <a:solidFill>
            <a:schemeClr val="bg1">
              <a:lumMod val="65000"/>
              <a:alpha val="20000"/>
            </a:schemeClr>
          </a:solidFill>
          <a:ln w="12700">
            <a:solidFill>
              <a:schemeClr val="bg1">
                <a:lumMod val="50000"/>
              </a:schemeClr>
            </a:solidFill>
            <a:miter lim="800000"/>
            <a:headEnd/>
            <a:tailEnd/>
          </a:ln>
          <a:effectLst/>
        </p:spPr>
        <p:txBody>
          <a:bodyPr lIns="359608" tIns="359608" rIns="359608" bIns="359608"/>
          <a:lstStyle/>
          <a:p>
            <a:pPr lvl="0" defTabSz="911690" eaLnBrk="0" hangingPunct="0">
              <a:spcBef>
                <a:spcPct val="50000"/>
              </a:spcBef>
            </a:pPr>
            <a:r>
              <a:rPr lang="en-GB" sz="5267" b="1" cap="all" dirty="0">
                <a:solidFill>
                  <a:srgbClr val="4472C4"/>
                </a:solidFill>
              </a:rPr>
              <a:t>Learning</a:t>
            </a:r>
            <a:r>
              <a:rPr lang="en-GB" sz="5267" b="1" strike="sngStrike" cap="all" dirty="0">
                <a:solidFill>
                  <a:srgbClr val="4472C4"/>
                </a:solidFill>
              </a:rPr>
              <a:t> </a:t>
            </a:r>
            <a:r>
              <a:rPr lang="en-GB" sz="5267" b="1" cap="all" dirty="0">
                <a:solidFill>
                  <a:srgbClr val="4472C4"/>
                </a:solidFill>
              </a:rPr>
              <a:t>Objectives</a:t>
            </a:r>
            <a:endParaRPr kumimoji="0" lang="en-GB" sz="5267" b="1" i="0" u="none" strike="noStrike" kern="1200" cap="all" spc="0" normalizeH="0" baseline="0" noProof="0" dirty="0">
              <a:ln>
                <a:noFill/>
              </a:ln>
              <a:solidFill>
                <a:srgbClr val="4472C4"/>
              </a:solidFill>
              <a:effectLst/>
              <a:uLnTx/>
              <a:uFillTx/>
              <a:latin typeface="Calibri" panose="020F0502020204030204"/>
              <a:ea typeface="+mn-ea"/>
              <a:cs typeface="+mn-cs"/>
            </a:endParaRPr>
          </a:p>
        </p:txBody>
      </p:sp>
      <p:sp>
        <p:nvSpPr>
          <p:cNvPr id="8" name="文本框 7"/>
          <p:cNvSpPr txBox="1"/>
          <p:nvPr/>
        </p:nvSpPr>
        <p:spPr>
          <a:xfrm>
            <a:off x="34931317" y="16484459"/>
            <a:ext cx="6048843" cy="4108817"/>
          </a:xfrm>
          <a:prstGeom prst="rect">
            <a:avLst/>
          </a:prstGeom>
          <a:noFill/>
        </p:spPr>
        <p:txBody>
          <a:bodyPr wrap="square" rtlCol="0">
            <a:spAutoFit/>
          </a:bodyPr>
          <a:lstStyle/>
          <a:p>
            <a:pPr algn="just">
              <a:spcAft>
                <a:spcPts val="600"/>
              </a:spcAft>
            </a:pPr>
            <a:r>
              <a:rPr lang="en-US" altLang="zh-CN" sz="3200" dirty="0">
                <a:latin typeface="Arial" panose="020B0604020202020204" pitchFamily="34" charset="0"/>
                <a:cs typeface="Arial" panose="020B0604020202020204" pitchFamily="34" charset="0"/>
              </a:rPr>
              <a:t>(1) Develop the release method of liposomal formulations with hydrophobic drugs: e.g., the screening of release media.</a:t>
            </a:r>
          </a:p>
          <a:p>
            <a:pPr algn="just"/>
            <a:r>
              <a:rPr lang="en-US" altLang="zh-CN" sz="3200" dirty="0">
                <a:latin typeface="Arial" panose="020B0604020202020204" pitchFamily="34" charset="0"/>
                <a:cs typeface="Arial" panose="020B0604020202020204" pitchFamily="34" charset="0"/>
              </a:rPr>
              <a:t>(2) Evaluate the discrimination of release profile between free drug Compound X and liposomes with USP-IV method.</a:t>
            </a:r>
          </a:p>
        </p:txBody>
      </p:sp>
      <p:graphicFrame>
        <p:nvGraphicFramePr>
          <p:cNvPr id="36" name="表格 35"/>
          <p:cNvGraphicFramePr>
            <a:graphicFrameLocks noGrp="1"/>
          </p:cNvGraphicFramePr>
          <p:nvPr>
            <p:extLst>
              <p:ext uri="{D42A27DB-BD31-4B8C-83A1-F6EECF244321}">
                <p14:modId xmlns:p14="http://schemas.microsoft.com/office/powerpoint/2010/main" val="4198325152"/>
              </p:ext>
            </p:extLst>
          </p:nvPr>
        </p:nvGraphicFramePr>
        <p:xfrm>
          <a:off x="10376431" y="14295355"/>
          <a:ext cx="8706393" cy="13383135"/>
        </p:xfrm>
        <a:graphic>
          <a:graphicData uri="http://schemas.openxmlformats.org/drawingml/2006/table">
            <a:tbl>
              <a:tblPr firstRow="1" bandRow="1">
                <a:tableStyleId>{5C22544A-7EE6-4342-B048-85BDC9FD1C3A}</a:tableStyleId>
              </a:tblPr>
              <a:tblGrid>
                <a:gridCol w="4155288">
                  <a:extLst>
                    <a:ext uri="{9D8B030D-6E8A-4147-A177-3AD203B41FA5}">
                      <a16:colId xmlns:a16="http://schemas.microsoft.com/office/drawing/2014/main" val="20002"/>
                    </a:ext>
                  </a:extLst>
                </a:gridCol>
                <a:gridCol w="4551105">
                  <a:extLst>
                    <a:ext uri="{9D8B030D-6E8A-4147-A177-3AD203B41FA5}">
                      <a16:colId xmlns:a16="http://schemas.microsoft.com/office/drawing/2014/main" val="20003"/>
                    </a:ext>
                  </a:extLst>
                </a:gridCol>
              </a:tblGrid>
              <a:tr h="1153841">
                <a:tc>
                  <a:txBody>
                    <a:bodyPr/>
                    <a:lstStyle/>
                    <a:p>
                      <a:pPr algn="ctr"/>
                      <a:r>
                        <a:rPr lang="en-US" altLang="zh-CN" sz="2200" dirty="0">
                          <a:latin typeface="Arial" panose="020B0604020202020204" pitchFamily="34" charset="0"/>
                          <a:cs typeface="Arial" panose="020B0604020202020204" pitchFamily="34" charset="0"/>
                        </a:rPr>
                        <a:t>Medium </a:t>
                      </a:r>
                      <a:endParaRPr lang="zh-CN" altLang="en-US" sz="2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altLang="zh-CN" sz="2200" dirty="0">
                          <a:latin typeface="Arial" panose="020B0604020202020204" pitchFamily="34" charset="0"/>
                          <a:cs typeface="Arial" panose="020B0604020202020204" pitchFamily="34" charset="0"/>
                        </a:rPr>
                        <a:t> Solubility (μg/mL)</a:t>
                      </a:r>
                      <a:endParaRPr lang="zh-CN" altLang="en-US" sz="2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873521">
                <a:tc>
                  <a:txBody>
                    <a:bodyPr/>
                    <a:lstStyle/>
                    <a:p>
                      <a:pPr algn="ctr"/>
                      <a:r>
                        <a:rPr lang="en-US" altLang="zh-CN" sz="2200" dirty="0">
                          <a:latin typeface="Arial" panose="020B0604020202020204" pitchFamily="34" charset="0"/>
                          <a:ea typeface="Arial Unicode MS" panose="020B0604020202020204" pitchFamily="34" charset="-122"/>
                          <a:cs typeface="Arial" panose="020B0604020202020204" pitchFamily="34" charset="0"/>
                        </a:rPr>
                        <a:t>15% EtOH in PBS</a:t>
                      </a:r>
                      <a:endParaRPr lang="zh-CN" altLang="en-US" sz="2200" dirty="0">
                        <a:latin typeface="Arial" panose="020B0604020202020204" pitchFamily="34" charset="0"/>
                        <a:ea typeface="Arial Unicode MS" panose="020B0604020202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200" dirty="0">
                          <a:latin typeface="Arial" panose="020B0604020202020204" pitchFamily="34" charset="0"/>
                          <a:ea typeface="Arial Unicode MS" panose="020B0604020202020204" pitchFamily="34" charset="-122"/>
                          <a:cs typeface="Arial" panose="020B0604020202020204" pitchFamily="34" charset="0"/>
                        </a:rPr>
                        <a:t>&lt;0.1</a:t>
                      </a:r>
                      <a:endParaRPr lang="zh-CN" altLang="en-US" sz="2200" dirty="0">
                        <a:latin typeface="Arial" panose="020B0604020202020204" pitchFamily="34" charset="0"/>
                        <a:ea typeface="Arial Unicode MS" panose="020B0604020202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73521">
                <a:tc>
                  <a:txBody>
                    <a:bodyPr/>
                    <a:lstStyle/>
                    <a:p>
                      <a:pPr algn="ctr" fontAlgn="b"/>
                      <a:r>
                        <a:rPr lang="en-US" sz="2200" b="0" i="0" u="none" strike="noStrike" dirty="0">
                          <a:solidFill>
                            <a:srgbClr val="000000"/>
                          </a:solidFill>
                          <a:effectLst/>
                          <a:latin typeface="Arial" panose="020B0604020202020204" pitchFamily="34" charset="0"/>
                          <a:ea typeface="Arial Unicode MS" panose="020B0604020202020204" pitchFamily="34" charset="-122"/>
                          <a:cs typeface="Arial" panose="020B0604020202020204" pitchFamily="34" charset="0"/>
                        </a:rPr>
                        <a:t>10% Gly</a:t>
                      </a:r>
                      <a:r>
                        <a:rPr lang="en-US" altLang="zh-CN" sz="2200" b="0" i="0" u="none" strike="noStrike" dirty="0">
                          <a:solidFill>
                            <a:srgbClr val="000000"/>
                          </a:solidFill>
                          <a:effectLst/>
                          <a:latin typeface="Arial" panose="020B0604020202020204" pitchFamily="34" charset="0"/>
                          <a:ea typeface="Arial Unicode MS" panose="020B0604020202020204" pitchFamily="34" charset="-122"/>
                          <a:cs typeface="Arial" panose="020B0604020202020204" pitchFamily="34" charset="0"/>
                        </a:rPr>
                        <a:t>cerin </a:t>
                      </a:r>
                      <a:r>
                        <a:rPr lang="en-US" altLang="zh-CN" sz="2200" dirty="0">
                          <a:latin typeface="Arial" panose="020B0604020202020204" pitchFamily="34" charset="0"/>
                          <a:ea typeface="Arial Unicode MS" panose="020B0604020202020204" pitchFamily="34" charset="-122"/>
                          <a:cs typeface="Arial" panose="020B0604020202020204" pitchFamily="34" charset="0"/>
                        </a:rPr>
                        <a:t>in PBS</a:t>
                      </a:r>
                      <a:endParaRPr lang="en-US" sz="2200" b="0" i="0" u="none" strike="noStrike" dirty="0">
                        <a:solidFill>
                          <a:srgbClr val="000000"/>
                        </a:solidFill>
                        <a:effectLst/>
                        <a:latin typeface="Arial" panose="020B0604020202020204" pitchFamily="34" charset="0"/>
                        <a:ea typeface="Arial Unicode MS" panose="020B0604020202020204" pitchFamily="34" charset="-122"/>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90147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34" charset="-122"/>
                          <a:cs typeface="Arial" panose="020B0604020202020204" pitchFamily="34" charset="0"/>
                        </a:rPr>
                        <a:t>&lt;0.1</a:t>
                      </a:r>
                      <a:endPar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73521">
                <a:tc>
                  <a:txBody>
                    <a:bodyPr/>
                    <a:lstStyle/>
                    <a:p>
                      <a:pPr algn="ctr" fontAlgn="b"/>
                      <a:r>
                        <a:rPr lang="en-US" sz="2200" b="0" i="0" u="none" strike="noStrike" dirty="0">
                          <a:solidFill>
                            <a:srgbClr val="000000"/>
                          </a:solidFill>
                          <a:effectLst/>
                          <a:latin typeface="Arial" panose="020B0604020202020204" pitchFamily="34" charset="0"/>
                          <a:ea typeface="Arial Unicode MS" panose="020B0604020202020204" pitchFamily="34" charset="-122"/>
                          <a:cs typeface="Arial" panose="020B0604020202020204" pitchFamily="34" charset="0"/>
                        </a:rPr>
                        <a:t>0.1% </a:t>
                      </a:r>
                      <a:r>
                        <a:rPr lang="en-US" sz="2200" b="0" i="0" u="none" strike="noStrike"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Dimethy</a:t>
                      </a:r>
                      <a:r>
                        <a:rPr lang="en-US" altLang="zh-CN" sz="2200" b="0" i="0" u="none" strike="noStrike"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lacetamide</a:t>
                      </a:r>
                      <a:r>
                        <a:rPr lang="en-US" altLang="zh-CN" sz="2200" b="0" i="0" u="none" strike="noStrike" baseline="0" dirty="0">
                          <a:solidFill>
                            <a:srgbClr val="000000"/>
                          </a:solidFill>
                          <a:effectLst/>
                          <a:latin typeface="Arial" panose="020B0604020202020204" pitchFamily="34" charset="0"/>
                          <a:ea typeface="Arial Unicode MS" panose="020B0604020202020204" pitchFamily="34" charset="-122"/>
                          <a:cs typeface="Arial" panose="020B0604020202020204" pitchFamily="34" charset="0"/>
                        </a:rPr>
                        <a:t> </a:t>
                      </a:r>
                      <a:r>
                        <a:rPr lang="en-US" altLang="zh-CN" sz="2200" dirty="0">
                          <a:latin typeface="Arial" panose="020B0604020202020204" pitchFamily="34" charset="0"/>
                          <a:ea typeface="Arial Unicode MS" panose="020B0604020202020204" pitchFamily="34" charset="-122"/>
                          <a:cs typeface="Arial" panose="020B0604020202020204" pitchFamily="34" charset="0"/>
                        </a:rPr>
                        <a:t>in PBS</a:t>
                      </a:r>
                      <a:endParaRPr lang="en-US" sz="2200" b="0" i="0" u="none" strike="noStrike" dirty="0">
                        <a:solidFill>
                          <a:srgbClr val="000000"/>
                        </a:solidFill>
                        <a:effectLst/>
                        <a:latin typeface="Arial" panose="020B0604020202020204" pitchFamily="34" charset="0"/>
                        <a:ea typeface="Arial Unicode MS" panose="020B0604020202020204" pitchFamily="34" charset="-122"/>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90147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34" charset="-122"/>
                          <a:cs typeface="Arial" panose="020B0604020202020204" pitchFamily="34" charset="0"/>
                        </a:rPr>
                        <a:t>&lt;0.1</a:t>
                      </a:r>
                      <a:endPar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87352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2200" kern="1200" dirty="0">
                          <a:solidFill>
                            <a:schemeClr val="dk1"/>
                          </a:solidFill>
                          <a:latin typeface="Arial" panose="020B0604020202020204" pitchFamily="34" charset="0"/>
                          <a:ea typeface="Arial Unicode MS" panose="020B0604020202020204" pitchFamily="34" charset="-122"/>
                          <a:cs typeface="Arial" panose="020B0604020202020204" pitchFamily="34" charset="0"/>
                        </a:rPr>
                        <a:t>10% Propylene glycol in PBS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90147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34" charset="-122"/>
                          <a:cs typeface="Arial" panose="020B0604020202020204" pitchFamily="34" charset="0"/>
                        </a:rPr>
                        <a:t>&lt;0.1</a:t>
                      </a:r>
                      <a:endPar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87352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2"/>
                          <a:cs typeface="Arial" panose="020B0604020202020204" pitchFamily="34" charset="0"/>
                        </a:rPr>
                        <a:t>20% HPβCD </a:t>
                      </a:r>
                      <a:r>
                        <a:rPr lang="en-US" altLang="zh-CN" sz="2200" kern="1200" dirty="0">
                          <a:solidFill>
                            <a:schemeClr val="dk1"/>
                          </a:solidFill>
                          <a:latin typeface="Arial" panose="020B0604020202020204" pitchFamily="34" charset="0"/>
                          <a:ea typeface="Arial Unicode MS" panose="020B0604020202020204" pitchFamily="34" charset="-122"/>
                          <a:cs typeface="Arial" panose="020B0604020202020204" pitchFamily="34" charset="0"/>
                        </a:rPr>
                        <a:t>in PBS</a:t>
                      </a:r>
                      <a:endParaRPr kumimoji="0" lang="en-US" altLang="zh-CN" sz="2200" b="0" i="0" u="none" strike="noStrike" kern="120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2"/>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90147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34" charset="-122"/>
                          <a:cs typeface="Arial" panose="020B0604020202020204" pitchFamily="34" charset="0"/>
                        </a:rPr>
                        <a:t>&lt;0.1</a:t>
                      </a:r>
                      <a:endPar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3108572"/>
                  </a:ext>
                </a:extLst>
              </a:tr>
              <a:tr h="873521">
                <a:tc>
                  <a:txBody>
                    <a:bodyPr/>
                    <a:lstStyle/>
                    <a:p>
                      <a:pPr algn="ctr"/>
                      <a:r>
                        <a:rPr lang="en-US" altLang="zh-CN" sz="2200" dirty="0">
                          <a:latin typeface="Arial" panose="020B0604020202020204" pitchFamily="34" charset="0"/>
                          <a:ea typeface="Arial Unicode MS" panose="020B0604020202020204" pitchFamily="34" charset="-122"/>
                          <a:cs typeface="Arial" panose="020B0604020202020204" pitchFamily="34" charset="0"/>
                        </a:rPr>
                        <a:t>5%</a:t>
                      </a:r>
                      <a:r>
                        <a:rPr lang="en-US" altLang="zh-CN" sz="2200" baseline="0" dirty="0">
                          <a:latin typeface="Arial" panose="020B0604020202020204" pitchFamily="34" charset="0"/>
                          <a:ea typeface="Arial Unicode MS" panose="020B0604020202020204" pitchFamily="34" charset="-122"/>
                          <a:cs typeface="Arial" panose="020B0604020202020204" pitchFamily="34" charset="0"/>
                        </a:rPr>
                        <a:t> PS20 </a:t>
                      </a:r>
                      <a:r>
                        <a:rPr lang="en-US" altLang="zh-CN" sz="2200" kern="1200" dirty="0">
                          <a:solidFill>
                            <a:schemeClr val="dk1"/>
                          </a:solidFill>
                          <a:latin typeface="Arial" panose="020B0604020202020204" pitchFamily="34" charset="0"/>
                          <a:ea typeface="Arial Unicode MS" panose="020B0604020202020204" pitchFamily="34" charset="-122"/>
                          <a:cs typeface="Arial" panose="020B0604020202020204" pitchFamily="34" charset="0"/>
                        </a:rPr>
                        <a:t>in PBS</a:t>
                      </a:r>
                      <a:endParaRPr lang="zh-CN" altLang="en-US" sz="2200" dirty="0">
                        <a:latin typeface="Arial" panose="020B0604020202020204" pitchFamily="34" charset="0"/>
                        <a:ea typeface="Arial Unicode MS" panose="020B0604020202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200" dirty="0">
                          <a:latin typeface="Arial" panose="020B0604020202020204" pitchFamily="34" charset="0"/>
                          <a:ea typeface="Arial Unicode MS" panose="020B0604020202020204" pitchFamily="34" charset="-122"/>
                          <a:cs typeface="Arial" panose="020B0604020202020204" pitchFamily="34" charset="0"/>
                        </a:rPr>
                        <a:t>4.3</a:t>
                      </a:r>
                      <a:endParaRPr lang="zh-CN" altLang="en-US" sz="2200" dirty="0">
                        <a:latin typeface="Arial" panose="020B0604020202020204" pitchFamily="34" charset="0"/>
                        <a:ea typeface="Arial Unicode MS" panose="020B0604020202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873521">
                <a:tc>
                  <a:txBody>
                    <a:bodyPr/>
                    <a:lstStyle/>
                    <a:p>
                      <a:pPr algn="ctr"/>
                      <a:r>
                        <a:rPr lang="en-US" altLang="zh-CN" sz="2200" dirty="0">
                          <a:latin typeface="Arial" panose="020B0604020202020204" pitchFamily="34" charset="0"/>
                          <a:ea typeface="Arial Unicode MS" panose="020B0604020202020204" pitchFamily="34" charset="-122"/>
                          <a:cs typeface="Arial" panose="020B0604020202020204" pitchFamily="34" charset="0"/>
                        </a:rPr>
                        <a:t>1% CMC-Na </a:t>
                      </a:r>
                      <a:r>
                        <a:rPr lang="en-US" altLang="zh-CN" sz="2200" kern="1200" dirty="0">
                          <a:solidFill>
                            <a:schemeClr val="dk1"/>
                          </a:solidFill>
                          <a:latin typeface="Arial" panose="020B0604020202020204" pitchFamily="34" charset="0"/>
                          <a:ea typeface="Arial Unicode MS" panose="020B0604020202020204" pitchFamily="34" charset="-122"/>
                          <a:cs typeface="Arial" panose="020B0604020202020204" pitchFamily="34" charset="0"/>
                        </a:rPr>
                        <a:t>in PBS</a:t>
                      </a:r>
                      <a:endParaRPr lang="zh-CN" altLang="en-US" sz="2200" dirty="0">
                        <a:latin typeface="Arial" panose="020B0604020202020204" pitchFamily="34" charset="0"/>
                        <a:ea typeface="Arial Unicode MS" panose="020B0604020202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200" dirty="0">
                          <a:latin typeface="Arial" panose="020B0604020202020204" pitchFamily="34" charset="0"/>
                          <a:ea typeface="Arial Unicode MS" panose="020B0604020202020204" pitchFamily="34" charset="-122"/>
                          <a:cs typeface="Arial" panose="020B0604020202020204" pitchFamily="34" charset="0"/>
                        </a:rPr>
                        <a:t>1.0</a:t>
                      </a:r>
                      <a:endParaRPr lang="zh-CN" altLang="en-US" sz="2200" dirty="0">
                        <a:latin typeface="Arial" panose="020B0604020202020204" pitchFamily="34" charset="0"/>
                        <a:ea typeface="Arial Unicode MS" panose="020B0604020202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873521">
                <a:tc>
                  <a:txBody>
                    <a:bodyPr/>
                    <a:lstStyle/>
                    <a:p>
                      <a:pPr algn="ctr"/>
                      <a:r>
                        <a:rPr lang="en-US" altLang="zh-CN" sz="2200" dirty="0">
                          <a:latin typeface="Arial" panose="020B0604020202020204" pitchFamily="34" charset="0"/>
                          <a:ea typeface="Arial Unicode MS" panose="020B0604020202020204" pitchFamily="34" charset="-122"/>
                          <a:cs typeface="Arial" panose="020B0604020202020204" pitchFamily="34" charset="0"/>
                        </a:rPr>
                        <a:t>0.1%</a:t>
                      </a:r>
                      <a:r>
                        <a:rPr lang="en-US" altLang="zh-CN" sz="2200" baseline="0" dirty="0">
                          <a:latin typeface="Arial" panose="020B0604020202020204" pitchFamily="34" charset="0"/>
                          <a:ea typeface="Arial Unicode MS" panose="020B0604020202020204" pitchFamily="34" charset="-122"/>
                          <a:cs typeface="Arial" panose="020B0604020202020204" pitchFamily="34" charset="0"/>
                        </a:rPr>
                        <a:t> SDS </a:t>
                      </a:r>
                      <a:r>
                        <a:rPr lang="en-US" altLang="zh-CN" sz="2200" kern="1200" dirty="0">
                          <a:solidFill>
                            <a:schemeClr val="dk1"/>
                          </a:solidFill>
                          <a:latin typeface="Arial" panose="020B0604020202020204" pitchFamily="34" charset="0"/>
                          <a:ea typeface="Arial Unicode MS" panose="020B0604020202020204" pitchFamily="34" charset="-122"/>
                          <a:cs typeface="Arial" panose="020B0604020202020204" pitchFamily="34" charset="0"/>
                        </a:rPr>
                        <a:t>in PBS</a:t>
                      </a:r>
                      <a:endParaRPr lang="zh-CN" altLang="en-US" sz="2200" dirty="0">
                        <a:latin typeface="Arial" panose="020B0604020202020204" pitchFamily="34" charset="0"/>
                        <a:ea typeface="Arial Unicode MS" panose="020B0604020202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200" dirty="0">
                          <a:latin typeface="Arial" panose="020B0604020202020204" pitchFamily="34" charset="0"/>
                          <a:ea typeface="Arial Unicode MS" panose="020B0604020202020204" pitchFamily="34" charset="-122"/>
                          <a:cs typeface="Arial" panose="020B0604020202020204" pitchFamily="34" charset="0"/>
                        </a:rPr>
                        <a:t>301.6</a:t>
                      </a:r>
                      <a:endParaRPr lang="zh-CN" altLang="en-US" sz="2200" dirty="0">
                        <a:solidFill>
                          <a:srgbClr val="FF0000"/>
                        </a:solidFill>
                        <a:latin typeface="Arial" panose="020B0604020202020204" pitchFamily="34" charset="0"/>
                        <a:ea typeface="Arial Unicode MS" panose="020B0604020202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873521">
                <a:tc>
                  <a:txBody>
                    <a:bodyPr/>
                    <a:lstStyle/>
                    <a:p>
                      <a:pPr algn="ctr"/>
                      <a:r>
                        <a:rPr lang="en-US" altLang="zh-CN" sz="2200" dirty="0">
                          <a:latin typeface="Arial" panose="020B0604020202020204" pitchFamily="34" charset="0"/>
                          <a:cs typeface="Arial" panose="020B0604020202020204" pitchFamily="34" charset="0"/>
                        </a:rPr>
                        <a:t> 0.075% SDS </a:t>
                      </a:r>
                      <a:r>
                        <a:rPr lang="en-US" altLang="zh-CN" sz="2200" kern="1200" dirty="0">
                          <a:solidFill>
                            <a:schemeClr val="dk1"/>
                          </a:solidFill>
                          <a:latin typeface="Arial" panose="020B0604020202020204" pitchFamily="34" charset="0"/>
                          <a:ea typeface="Arial Unicode MS" panose="020B0604020202020204" pitchFamily="34" charset="-122"/>
                          <a:cs typeface="Arial" panose="020B0604020202020204" pitchFamily="34" charset="0"/>
                        </a:rPr>
                        <a:t>in PBS</a:t>
                      </a:r>
                      <a:endParaRPr lang="zh-CN" altLang="en-US" sz="2200" b="1" dirty="0">
                        <a:latin typeface="Arial" panose="020B0604020202020204" pitchFamily="34" charset="0"/>
                        <a:ea typeface="Arial Unicode MS" panose="020B0604020202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200" dirty="0">
                          <a:latin typeface="Arial" panose="020B0604020202020204" pitchFamily="34" charset="0"/>
                          <a:ea typeface="Arial Unicode MS" panose="020B0604020202020204" pitchFamily="34" charset="-122"/>
                          <a:cs typeface="Arial" panose="020B0604020202020204" pitchFamily="34" charset="0"/>
                        </a:rPr>
                        <a:t>240.2</a:t>
                      </a:r>
                      <a:endParaRPr lang="zh-CN" altLang="en-US" sz="2200" kern="1200" dirty="0">
                        <a:solidFill>
                          <a:schemeClr val="dk1"/>
                        </a:solidFill>
                        <a:latin typeface="Arial" panose="020B0604020202020204" pitchFamily="34" charset="0"/>
                        <a:ea typeface="Arial Unicode MS" panose="020B0604020202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4219044"/>
                  </a:ext>
                </a:extLst>
              </a:tr>
              <a:tr h="873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200" dirty="0">
                          <a:latin typeface="Arial" panose="020B0604020202020204" pitchFamily="34" charset="0"/>
                          <a:cs typeface="Arial" panose="020B0604020202020204" pitchFamily="34" charset="0"/>
                        </a:rPr>
                        <a:t>0.05 %SDS </a:t>
                      </a:r>
                      <a:r>
                        <a:rPr lang="en-US" altLang="zh-CN" sz="2200" kern="1200" dirty="0">
                          <a:solidFill>
                            <a:schemeClr val="dk1"/>
                          </a:solidFill>
                          <a:latin typeface="Arial" panose="020B0604020202020204" pitchFamily="34" charset="0"/>
                          <a:ea typeface="Arial Unicode MS" panose="020B0604020202020204" pitchFamily="34" charset="-122"/>
                          <a:cs typeface="Arial" panose="020B0604020202020204" pitchFamily="34" charset="0"/>
                        </a:rPr>
                        <a:t>in PBS</a:t>
                      </a:r>
                      <a:endParaRPr lang="zh-CN" altLang="en-US" sz="2200" b="1" dirty="0">
                        <a:latin typeface="Arial" panose="020B0604020202020204" pitchFamily="34" charset="0"/>
                        <a:ea typeface="Arial Unicode MS" panose="020B0604020202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CN" sz="2200" kern="1200" dirty="0">
                          <a:solidFill>
                            <a:schemeClr val="dk1"/>
                          </a:solidFill>
                          <a:latin typeface="Arial" panose="020B0604020202020204" pitchFamily="34" charset="0"/>
                          <a:ea typeface="Arial Unicode MS" panose="020B0604020202020204" pitchFamily="34" charset="-122"/>
                          <a:cs typeface="Arial" panose="020B0604020202020204" pitchFamily="34" charset="0"/>
                        </a:rPr>
                        <a:t>110.3</a:t>
                      </a:r>
                      <a:endParaRPr lang="zh-CN" altLang="en-US" sz="2200" kern="1200" dirty="0">
                        <a:solidFill>
                          <a:schemeClr val="dk1"/>
                        </a:solidFill>
                        <a:latin typeface="Arial" panose="020B0604020202020204" pitchFamily="34" charset="0"/>
                        <a:ea typeface="Arial Unicode MS" panose="020B0604020202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9221486"/>
                  </a:ext>
                </a:extLst>
              </a:tr>
              <a:tr h="873521">
                <a:tc>
                  <a:txBody>
                    <a:bodyPr/>
                    <a:lstStyle/>
                    <a:p>
                      <a:pPr algn="ctr"/>
                      <a:r>
                        <a:rPr lang="en-US" altLang="zh-CN" sz="2200" dirty="0">
                          <a:latin typeface="Arial" panose="020B0604020202020204" pitchFamily="34" charset="0"/>
                          <a:ea typeface="Arial Unicode MS" panose="020B0604020202020204" pitchFamily="34" charset="-122"/>
                          <a:cs typeface="Arial" panose="020B0604020202020204" pitchFamily="34" charset="0"/>
                        </a:rPr>
                        <a:t>0.05% triton </a:t>
                      </a:r>
                      <a:r>
                        <a:rPr lang="en-US" altLang="zh-CN" sz="2200" kern="1200" dirty="0">
                          <a:solidFill>
                            <a:schemeClr val="dk1"/>
                          </a:solidFill>
                          <a:latin typeface="Arial" panose="020B0604020202020204" pitchFamily="34" charset="0"/>
                          <a:ea typeface="Arial Unicode MS" panose="020B0604020202020204" pitchFamily="34" charset="-122"/>
                          <a:cs typeface="Arial" panose="020B0604020202020204" pitchFamily="34" charset="0"/>
                        </a:rPr>
                        <a:t>in PBS</a:t>
                      </a:r>
                      <a:endParaRPr lang="zh-CN" altLang="en-US" sz="2200" dirty="0">
                        <a:latin typeface="Arial" panose="020B0604020202020204" pitchFamily="34" charset="0"/>
                        <a:ea typeface="Arial Unicode MS" panose="020B0604020202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200" dirty="0">
                          <a:latin typeface="Arial" panose="020B0604020202020204" pitchFamily="34" charset="0"/>
                          <a:ea typeface="Arial Unicode MS" panose="020B0604020202020204" pitchFamily="34" charset="-122"/>
                          <a:cs typeface="Arial" panose="020B0604020202020204" pitchFamily="34" charset="0"/>
                        </a:rPr>
                        <a:t>&lt;0.1</a:t>
                      </a:r>
                      <a:endParaRPr lang="zh-CN" altLang="en-US" sz="2200" dirty="0">
                        <a:latin typeface="Arial" panose="020B0604020202020204" pitchFamily="34" charset="0"/>
                        <a:ea typeface="Arial Unicode MS" panose="020B0604020202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0034571"/>
                  </a:ext>
                </a:extLst>
              </a:tr>
              <a:tr h="873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200" dirty="0">
                          <a:latin typeface="Arial" panose="020B0604020202020204" pitchFamily="34" charset="0"/>
                          <a:ea typeface="Arial Unicode MS" panose="020B0604020202020204" pitchFamily="34" charset="-122"/>
                          <a:cs typeface="Arial" panose="020B0604020202020204" pitchFamily="34" charset="0"/>
                        </a:rPr>
                        <a:t>3% PS80 +20% EtOH </a:t>
                      </a:r>
                      <a:r>
                        <a:rPr lang="en-US" altLang="zh-CN" sz="2200" kern="1200" dirty="0">
                          <a:solidFill>
                            <a:schemeClr val="dk1"/>
                          </a:solidFill>
                          <a:latin typeface="Arial" panose="020B0604020202020204" pitchFamily="34" charset="0"/>
                          <a:ea typeface="Arial Unicode MS" panose="020B0604020202020204" pitchFamily="34" charset="-122"/>
                          <a:cs typeface="Arial" panose="020B0604020202020204" pitchFamily="34" charset="0"/>
                        </a:rPr>
                        <a:t>in PBS</a:t>
                      </a:r>
                      <a:endParaRPr lang="zh-CN" altLang="en-US" sz="2200" dirty="0">
                        <a:latin typeface="Arial" panose="020B0604020202020204" pitchFamily="34" charset="0"/>
                        <a:ea typeface="Arial Unicode MS" panose="020B0604020202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200" dirty="0">
                          <a:latin typeface="Arial" panose="020B0604020202020204" pitchFamily="34" charset="0"/>
                          <a:ea typeface="Arial Unicode MS" panose="020B0604020202020204" pitchFamily="34" charset="-122"/>
                          <a:cs typeface="Arial" panose="020B0604020202020204" pitchFamily="34" charset="0"/>
                        </a:rPr>
                        <a:t>32.1</a:t>
                      </a:r>
                      <a:endParaRPr lang="zh-CN" altLang="en-US" sz="2200" dirty="0">
                        <a:latin typeface="Arial" panose="020B0604020202020204" pitchFamily="34" charset="0"/>
                        <a:ea typeface="Arial Unicode MS" panose="020B0604020202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1"/>
                  </a:ext>
                </a:extLst>
              </a:tr>
              <a:tr h="873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200" dirty="0">
                          <a:latin typeface="Arial" panose="020B0604020202020204" pitchFamily="34" charset="0"/>
                          <a:ea typeface="Arial Unicode MS" panose="020B0604020202020204" pitchFamily="34" charset="-122"/>
                          <a:cs typeface="Arial" panose="020B0604020202020204" pitchFamily="34" charset="0"/>
                        </a:rPr>
                        <a:t>3% PS20 +10% EtOH </a:t>
                      </a:r>
                      <a:r>
                        <a:rPr lang="en-US" altLang="zh-CN" sz="2200" kern="1200" dirty="0">
                          <a:solidFill>
                            <a:schemeClr val="dk1"/>
                          </a:solidFill>
                          <a:latin typeface="Arial" panose="020B0604020202020204" pitchFamily="34" charset="0"/>
                          <a:ea typeface="Arial Unicode MS" panose="020B0604020202020204" pitchFamily="34" charset="-122"/>
                          <a:cs typeface="Arial" panose="020B0604020202020204" pitchFamily="34" charset="0"/>
                        </a:rPr>
                        <a:t>in PBS</a:t>
                      </a:r>
                      <a:endParaRPr lang="zh-CN" altLang="en-US" sz="2200" dirty="0">
                        <a:latin typeface="Arial" panose="020B0604020202020204" pitchFamily="34" charset="0"/>
                        <a:ea typeface="Arial Unicode MS" panose="020B0604020202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200" dirty="0">
                          <a:latin typeface="Arial" panose="020B0604020202020204" pitchFamily="34" charset="0"/>
                          <a:ea typeface="Arial Unicode MS" panose="020B0604020202020204" pitchFamily="34" charset="-122"/>
                          <a:cs typeface="Arial" panose="020B0604020202020204" pitchFamily="34" charset="0"/>
                        </a:rPr>
                        <a:t>23.4</a:t>
                      </a:r>
                      <a:endParaRPr lang="zh-CN" altLang="en-US" sz="2200" dirty="0">
                        <a:latin typeface="Arial" panose="020B0604020202020204" pitchFamily="34" charset="0"/>
                        <a:ea typeface="Arial Unicode MS" panose="020B0604020202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2"/>
                  </a:ext>
                </a:extLst>
              </a:tr>
              <a:tr h="873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200" dirty="0">
                          <a:latin typeface="Arial" panose="020B0604020202020204" pitchFamily="34" charset="0"/>
                          <a:ea typeface="Arial Unicode MS" panose="020B0604020202020204" pitchFamily="34" charset="-122"/>
                          <a:cs typeface="Arial" panose="020B0604020202020204" pitchFamily="34" charset="0"/>
                        </a:rPr>
                        <a:t>3% PS20 +20% EtOH </a:t>
                      </a:r>
                      <a:r>
                        <a:rPr lang="en-US" altLang="zh-CN" sz="2200" kern="1200" dirty="0">
                          <a:solidFill>
                            <a:schemeClr val="dk1"/>
                          </a:solidFill>
                          <a:latin typeface="Arial" panose="020B0604020202020204" pitchFamily="34" charset="0"/>
                          <a:ea typeface="Arial Unicode MS" panose="020B0604020202020204" pitchFamily="34" charset="-122"/>
                          <a:cs typeface="Arial" panose="020B0604020202020204" pitchFamily="34" charset="0"/>
                        </a:rPr>
                        <a:t>in PBS</a:t>
                      </a:r>
                      <a:endParaRPr lang="zh-CN" altLang="en-US" sz="2200" dirty="0">
                        <a:latin typeface="Arial" panose="020B0604020202020204" pitchFamily="34" charset="0"/>
                        <a:ea typeface="Arial Unicode MS" panose="020B0604020202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200" dirty="0">
                          <a:latin typeface="Arial" panose="020B0604020202020204" pitchFamily="34" charset="0"/>
                          <a:ea typeface="Arial Unicode MS" panose="020B0604020202020204" pitchFamily="34" charset="-122"/>
                          <a:cs typeface="Arial" panose="020B0604020202020204" pitchFamily="34" charset="0"/>
                        </a:rPr>
                        <a:t>108.7</a:t>
                      </a:r>
                      <a:endParaRPr lang="zh-CN" altLang="en-US" sz="2200" dirty="0">
                        <a:latin typeface="Arial" panose="020B0604020202020204" pitchFamily="34" charset="0"/>
                        <a:ea typeface="Arial Unicode MS" panose="020B0604020202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3"/>
                  </a:ext>
                </a:extLst>
              </a:tr>
            </a:tbl>
          </a:graphicData>
        </a:graphic>
      </p:graphicFrame>
      <p:sp>
        <p:nvSpPr>
          <p:cNvPr id="60" name="矩形 59"/>
          <p:cNvSpPr/>
          <p:nvPr/>
        </p:nvSpPr>
        <p:spPr>
          <a:xfrm>
            <a:off x="20448315" y="27035667"/>
            <a:ext cx="13012412" cy="830997"/>
          </a:xfrm>
          <a:prstGeom prst="rect">
            <a:avLst/>
          </a:prstGeom>
        </p:spPr>
        <p:txBody>
          <a:bodyPr wrap="square">
            <a:spAutoFit/>
          </a:bodyPr>
          <a:lstStyle/>
          <a:p>
            <a:pPr lvl="0" algn="just">
              <a:spcAft>
                <a:spcPts val="492"/>
              </a:spcAft>
            </a:pPr>
            <a:r>
              <a:rPr lang="en-US" altLang="zh-CN"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Figure</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1. (A-D) </a:t>
            </a:r>
            <a:r>
              <a:rPr kumimoji="0" lang="en-US" altLang="zh-CN" sz="2400" b="1" i="1"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In vitro</a:t>
            </a:r>
            <a:r>
              <a:rPr kumimoji="0" lang="en-US" altLang="zh-CN" sz="2400" b="1" i="1" u="none" strike="noStrike" kern="1200" cap="none" spc="0" normalizeH="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altLang="zh-CN" sz="2400" b="1"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release screening </a:t>
            </a:r>
            <a:r>
              <a:rPr lang="en-US" altLang="zh-CN"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in </a:t>
            </a:r>
            <a:r>
              <a:rPr kumimoji="0" lang="en-US" altLang="zh-CN" sz="2400" b="1"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different conditions. (E-F) In vitro release for different formulation</a:t>
            </a:r>
            <a:endParaRPr kumimoji="0" lang="zh-CN" altLang="zh-CN"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0" name="矩形 19"/>
          <p:cNvSpPr/>
          <p:nvPr/>
        </p:nvSpPr>
        <p:spPr>
          <a:xfrm>
            <a:off x="20720028" y="1559046"/>
            <a:ext cx="3799305" cy="2144848"/>
          </a:xfrm>
          <a:prstGeom prst="rect">
            <a:avLst/>
          </a:prstGeom>
          <a:solidFill>
            <a:srgbClr val="004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 Placeholder 1">
            <a:extLst>
              <a:ext uri="{FF2B5EF4-FFF2-40B4-BE49-F238E27FC236}">
                <a16:creationId xmlns:a16="http://schemas.microsoft.com/office/drawing/2014/main" id="{6B304855-08F1-4850-BF97-788E90AC231C}"/>
              </a:ext>
            </a:extLst>
          </p:cNvPr>
          <p:cNvSpPr txBox="1">
            <a:spLocks/>
          </p:cNvSpPr>
          <p:nvPr/>
        </p:nvSpPr>
        <p:spPr>
          <a:xfrm>
            <a:off x="-458008" y="533723"/>
            <a:ext cx="40578716" cy="1309263"/>
          </a:xfrm>
          <a:prstGeom prst="rect">
            <a:avLst/>
          </a:prstGeom>
        </p:spPr>
        <p:txBody>
          <a:bodyPr/>
          <a:lstStyle>
            <a:lvl1pPr marL="0" indent="0" algn="l" defTabSz="3780038" rtl="0" eaLnBrk="1" latinLnBrk="0" hangingPunct="1">
              <a:lnSpc>
                <a:spcPct val="90000"/>
              </a:lnSpc>
              <a:spcBef>
                <a:spcPts val="1417"/>
              </a:spcBef>
              <a:buFont typeface="Arial" panose="020B0604020202020204" pitchFamily="34" charset="0"/>
              <a:buNone/>
              <a:defRPr sz="6850" b="1" kern="1200">
                <a:solidFill>
                  <a:srgbClr val="D1D4B2"/>
                </a:solidFill>
                <a:latin typeface="Arial" panose="020B0604020202020204" pitchFamily="34" charset="0"/>
                <a:ea typeface="+mn-ea"/>
                <a:cs typeface="Arial" panose="020B0604020202020204" pitchFamily="34" charset="0"/>
              </a:defRPr>
            </a:lvl1pPr>
            <a:lvl2pPr marL="2835029" indent="-945010" algn="l" defTabSz="3780038" rtl="0" eaLnBrk="1" latinLnBrk="0" hangingPunct="1">
              <a:lnSpc>
                <a:spcPct val="90000"/>
              </a:lnSpc>
              <a:spcBef>
                <a:spcPts val="2067"/>
              </a:spcBef>
              <a:buFont typeface="Arial" panose="020B0604020202020204" pitchFamily="34" charset="0"/>
              <a:buChar char="•"/>
              <a:defRPr sz="9921" kern="1200">
                <a:solidFill>
                  <a:schemeClr val="tx1"/>
                </a:solidFill>
                <a:latin typeface="+mn-lt"/>
                <a:ea typeface="+mn-ea"/>
                <a:cs typeface="+mn-cs"/>
              </a:defRPr>
            </a:lvl2pPr>
            <a:lvl3pPr marL="4725048" indent="-945010" algn="l" defTabSz="3780038" rtl="0" eaLnBrk="1" latinLnBrk="0" hangingPunct="1">
              <a:lnSpc>
                <a:spcPct val="90000"/>
              </a:lnSpc>
              <a:spcBef>
                <a:spcPts val="2067"/>
              </a:spcBef>
              <a:buFont typeface="Arial" panose="020B0604020202020204" pitchFamily="34" charset="0"/>
              <a:buChar char="•"/>
              <a:defRPr sz="8268" kern="1200">
                <a:solidFill>
                  <a:schemeClr val="tx1"/>
                </a:solidFill>
                <a:latin typeface="+mn-lt"/>
                <a:ea typeface="+mn-ea"/>
                <a:cs typeface="+mn-cs"/>
              </a:defRPr>
            </a:lvl3pPr>
            <a:lvl4pPr marL="6615067"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4pPr>
            <a:lvl5pPr marL="8505086"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5pPr>
            <a:lvl6pPr marL="10395105"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6pPr>
            <a:lvl7pPr marL="12285124"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7pPr>
            <a:lvl8pPr marL="14175143"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8pPr>
            <a:lvl9pPr marL="16065162"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9pPr>
          </a:lstStyle>
          <a:p>
            <a:pPr lvl="0" algn="ctr">
              <a:defRPr/>
            </a:pPr>
            <a:r>
              <a:rPr lang="en-US" sz="6600" i="1" dirty="0">
                <a:solidFill>
                  <a:schemeClr val="bg1"/>
                </a:solidFill>
              </a:rPr>
              <a:t>In-vitro</a:t>
            </a:r>
            <a:r>
              <a:rPr lang="en-US" sz="6600" dirty="0">
                <a:solidFill>
                  <a:schemeClr val="bg1"/>
                </a:solidFill>
              </a:rPr>
              <a:t> release method development for liposomal drug formulations based on USP-IV method</a:t>
            </a:r>
          </a:p>
          <a:p>
            <a:pPr lvl="0" algn="ctr">
              <a:defRPr/>
            </a:pPr>
            <a:endParaRPr kumimoji="0" lang="en-US" sz="4925"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lvl="0" algn="ctr">
              <a:defRPr/>
            </a:pPr>
            <a:endParaRPr kumimoji="0" lang="en-US" sz="4925"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9" name="矩形 18"/>
          <p:cNvSpPr/>
          <p:nvPr/>
        </p:nvSpPr>
        <p:spPr>
          <a:xfrm>
            <a:off x="9932715" y="1337449"/>
            <a:ext cx="21031200" cy="1441420"/>
          </a:xfrm>
          <a:prstGeom prst="rect">
            <a:avLst/>
          </a:prstGeom>
        </p:spPr>
        <p:txBody>
          <a:bodyPr>
            <a:spAutoFit/>
          </a:bodyPr>
          <a:lstStyle/>
          <a:p>
            <a:pPr lvl="0" algn="ctr">
              <a:defRPr/>
            </a:pPr>
            <a:r>
              <a:rPr lang="en-US" altLang="zh-CN" sz="4000" b="1" dirty="0">
                <a:solidFill>
                  <a:schemeClr val="accent4">
                    <a:lumMod val="60000"/>
                    <a:lumOff val="40000"/>
                  </a:schemeClr>
                </a:solidFill>
                <a:latin typeface="Arial" panose="020B0604020202020204" pitchFamily="34" charset="0"/>
                <a:cs typeface="Arial" panose="020B0604020202020204" pitchFamily="34" charset="0"/>
              </a:rPr>
              <a:t>Liang Mao, Lu Tian, Chen Li, Sheng Hu, Jing Li, Shuyao Ruan, Ying Dong, Ruyue Yu</a:t>
            </a:r>
          </a:p>
          <a:p>
            <a:pPr lvl="0" algn="ctr" defTabSz="3780038">
              <a:lnSpc>
                <a:spcPct val="90000"/>
              </a:lnSpc>
              <a:spcBef>
                <a:spcPts val="1417"/>
              </a:spcBef>
              <a:defRPr/>
            </a:pPr>
            <a:r>
              <a:rPr lang="it-IT" altLang="zh-CN" sz="4000" b="1" dirty="0">
                <a:solidFill>
                  <a:schemeClr val="accent4">
                    <a:lumMod val="60000"/>
                    <a:lumOff val="40000"/>
                  </a:schemeClr>
                </a:solidFill>
                <a:latin typeface="Arial" panose="020B0604020202020204" pitchFamily="34" charset="0"/>
                <a:cs typeface="Arial" panose="020B0604020202020204" pitchFamily="34" charset="0"/>
              </a:rPr>
              <a:t>STA Pharmaceutical Co. Ltd</a:t>
            </a:r>
            <a:endParaRPr lang="en-US" altLang="zh-CN" sz="4400" b="1" dirty="0">
              <a:solidFill>
                <a:schemeClr val="accent4">
                  <a:lumMod val="60000"/>
                  <a:lumOff val="40000"/>
                </a:schemeClr>
              </a:solidFill>
              <a:latin typeface="Arial" panose="020B0604020202020204" pitchFamily="34" charset="0"/>
              <a:cs typeface="Arial" panose="020B0604020202020204" pitchFamily="34" charset="0"/>
            </a:endParaRPr>
          </a:p>
        </p:txBody>
      </p:sp>
      <p:pic>
        <p:nvPicPr>
          <p:cNvPr id="21" name="图片 20">
            <a:extLst>
              <a:ext uri="{FF2B5EF4-FFF2-40B4-BE49-F238E27FC236}">
                <a16:creationId xmlns:a16="http://schemas.microsoft.com/office/drawing/2014/main" id="{DF04BA8B-9E07-4524-BE21-32C6C1E3745F}"/>
              </a:ext>
            </a:extLst>
          </p:cNvPr>
          <p:cNvPicPr>
            <a:picLocks noChangeAspect="1"/>
          </p:cNvPicPr>
          <p:nvPr/>
        </p:nvPicPr>
        <p:blipFill>
          <a:blip r:embed="rId5"/>
          <a:stretch>
            <a:fillRect/>
          </a:stretch>
        </p:blipFill>
        <p:spPr>
          <a:xfrm>
            <a:off x="19377584" y="14086735"/>
            <a:ext cx="15200466" cy="12877049"/>
          </a:xfrm>
          <a:prstGeom prst="rect">
            <a:avLst/>
          </a:prstGeom>
        </p:spPr>
      </p:pic>
    </p:spTree>
    <p:extLst>
      <p:ext uri="{BB962C8B-B14F-4D97-AF65-F5344CB8AC3E}">
        <p14:creationId xmlns:p14="http://schemas.microsoft.com/office/powerpoint/2010/main" val="28420911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4884</TotalTime>
  <Words>973</Words>
  <Application>Microsoft Office PowerPoint</Application>
  <PresentationFormat>自定义</PresentationFormat>
  <Paragraphs>51</Paragraphs>
  <Slides>1</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 Unicode MS</vt:lpstr>
      <vt:lpstr>等线</vt:lpstr>
      <vt:lpstr>Arial</vt:lpstr>
      <vt:lpstr>Calibri</vt:lpstr>
      <vt:lpstr>Calibri Light</vt:lpstr>
      <vt:lpstr>Symbol</vt:lpstr>
      <vt:lpstr>Times New Roman</vt:lpstr>
      <vt:lpstr>Office Theme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Ortiz</dc:creator>
  <cp:lastModifiedBy>Li Jing(STA/DFR)</cp:lastModifiedBy>
  <cp:revision>266</cp:revision>
  <dcterms:created xsi:type="dcterms:W3CDTF">2016-11-22T18:17:53Z</dcterms:created>
  <dcterms:modified xsi:type="dcterms:W3CDTF">2023-06-13T05:58:22Z</dcterms:modified>
</cp:coreProperties>
</file>