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
  </p:notesMasterIdLst>
  <p:sldIdLst>
    <p:sldId id="257" r:id="rId2"/>
  </p:sldIdLst>
  <p:sldSz cx="50399950" cy="32399288"/>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4">
          <p15:clr>
            <a:srgbClr val="A4A3A4"/>
          </p15:clr>
        </p15:guide>
        <p15:guide id="2" pos="1587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Jiankai" initials="YJ" lastIdx="9" clrIdx="0">
    <p:extLst>
      <p:ext uri="{19B8F6BF-5375-455C-9EA6-DF929625EA0E}">
        <p15:presenceInfo xmlns:p15="http://schemas.microsoft.com/office/powerpoint/2012/main" userId="S-1-5-21-4231491025-2922586567-4251205997-149202" providerId="AD"/>
      </p:ext>
    </p:extLst>
  </p:cmAuthor>
  <p:cmAuthor id="2" name="Wang Youchu" initials="WY" lastIdx="1" clrIdx="1">
    <p:extLst>
      <p:ext uri="{19B8F6BF-5375-455C-9EA6-DF929625EA0E}">
        <p15:presenceInfo xmlns:p15="http://schemas.microsoft.com/office/powerpoint/2012/main" userId="S::wang_youchu@wuxiapptec.com::400e1f2c-d184-410d-9f89-8734a1a926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B6"/>
    <a:srgbClr val="EEE9AC"/>
    <a:srgbClr val="1C7EB4"/>
    <a:srgbClr val="757C8A"/>
    <a:srgbClr val="004061"/>
    <a:srgbClr val="1A7DB2"/>
    <a:srgbClr val="633614"/>
    <a:srgbClr val="003F5F"/>
    <a:srgbClr val="005057"/>
    <a:srgbClr val="E874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7" autoAdjust="0"/>
    <p:restoredTop sz="95418" autoAdjust="0"/>
  </p:normalViewPr>
  <p:slideViewPr>
    <p:cSldViewPr snapToGrid="0">
      <p:cViewPr>
        <p:scale>
          <a:sx n="33" d="100"/>
          <a:sy n="33" d="100"/>
        </p:scale>
        <p:origin x="-1788" y="-1620"/>
      </p:cViewPr>
      <p:guideLst>
        <p:guide orient="horz" pos="10204"/>
        <p:guide pos="1587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64" d="100"/>
          <a:sy n="164" d="100"/>
        </p:scale>
        <p:origin x="229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_jie_015544\AppData\Local\Microsoft\Windows\INetCache\Content.Outlook\YXBXPPSP\DPYS-W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DPYS</a:t>
            </a:r>
            <a:endParaRPr lang="zh-CN"/>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5600578017635436"/>
          <c:y val="0.21299546872678651"/>
          <c:w val="0.81702792768881416"/>
          <c:h val="0.61871007279750412"/>
        </c:manualLayout>
      </c:layout>
      <c:barChart>
        <c:barDir val="col"/>
        <c:grouping val="clustered"/>
        <c:varyColors val="0"/>
        <c:ser>
          <c:idx val="0"/>
          <c:order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WT!$A$3:$A$32</c:f>
              <c:strCache>
                <c:ptCount val="30"/>
                <c:pt idx="0">
                  <c:v>C3</c:v>
                </c:pt>
                <c:pt idx="1">
                  <c:v>A6</c:v>
                </c:pt>
                <c:pt idx="2">
                  <c:v>C8</c:v>
                </c:pt>
                <c:pt idx="3">
                  <c:v>C1</c:v>
                </c:pt>
                <c:pt idx="4">
                  <c:v>A3</c:v>
                </c:pt>
                <c:pt idx="5">
                  <c:v>A7</c:v>
                </c:pt>
                <c:pt idx="6">
                  <c:v>A8</c:v>
                </c:pt>
                <c:pt idx="7">
                  <c:v>C6</c:v>
                </c:pt>
                <c:pt idx="8">
                  <c:v>C5</c:v>
                </c:pt>
                <c:pt idx="9">
                  <c:v>C4</c:v>
                </c:pt>
                <c:pt idx="10">
                  <c:v>C2</c:v>
                </c:pt>
                <c:pt idx="11">
                  <c:v>A1</c:v>
                </c:pt>
                <c:pt idx="12">
                  <c:v>A9</c:v>
                </c:pt>
                <c:pt idx="13">
                  <c:v>B3</c:v>
                </c:pt>
                <c:pt idx="14">
                  <c:v>A4</c:v>
                </c:pt>
                <c:pt idx="15">
                  <c:v>A12</c:v>
                </c:pt>
                <c:pt idx="16">
                  <c:v>C7</c:v>
                </c:pt>
                <c:pt idx="17">
                  <c:v>C10</c:v>
                </c:pt>
                <c:pt idx="18">
                  <c:v>C12</c:v>
                </c:pt>
                <c:pt idx="19">
                  <c:v>B6</c:v>
                </c:pt>
                <c:pt idx="20">
                  <c:v>B4</c:v>
                </c:pt>
                <c:pt idx="21">
                  <c:v>B2</c:v>
                </c:pt>
                <c:pt idx="22">
                  <c:v>B5</c:v>
                </c:pt>
                <c:pt idx="23">
                  <c:v>B1</c:v>
                </c:pt>
                <c:pt idx="24">
                  <c:v>A11</c:v>
                </c:pt>
                <c:pt idx="25">
                  <c:v>C9</c:v>
                </c:pt>
                <c:pt idx="26">
                  <c:v>C11</c:v>
                </c:pt>
                <c:pt idx="27">
                  <c:v>A5</c:v>
                </c:pt>
                <c:pt idx="28">
                  <c:v>A10</c:v>
                </c:pt>
                <c:pt idx="29">
                  <c:v>A2</c:v>
                </c:pt>
              </c:strCache>
            </c:strRef>
          </c:cat>
          <c:val>
            <c:numRef>
              <c:f>WT!$K$3:$K$32</c:f>
              <c:numCache>
                <c:formatCode>0.00_ </c:formatCode>
                <c:ptCount val="30"/>
                <c:pt idx="0">
                  <c:v>40.471235893201211</c:v>
                </c:pt>
                <c:pt idx="1">
                  <c:v>16.297333915080259</c:v>
                </c:pt>
                <c:pt idx="2">
                  <c:v>9.2691827081560518</c:v>
                </c:pt>
                <c:pt idx="3">
                  <c:v>9.2142620109877953</c:v>
                </c:pt>
                <c:pt idx="4">
                  <c:v>6.6839997920024956</c:v>
                </c:pt>
                <c:pt idx="5">
                  <c:v>6.4358212453640071</c:v>
                </c:pt>
                <c:pt idx="6">
                  <c:v>3.0855072587604995</c:v>
                </c:pt>
                <c:pt idx="7">
                  <c:v>2.8855220131113484</c:v>
                </c:pt>
                <c:pt idx="8">
                  <c:v>2.1553800531221414</c:v>
                </c:pt>
                <c:pt idx="9">
                  <c:v>1.9571588054702764</c:v>
                </c:pt>
                <c:pt idx="10">
                  <c:v>1.9407083898136248</c:v>
                </c:pt>
                <c:pt idx="11">
                  <c:v>1.5832727287710631</c:v>
                </c:pt>
                <c:pt idx="12">
                  <c:v>1.4865698932205926</c:v>
                </c:pt>
                <c:pt idx="13">
                  <c:v>1.4795057288972191</c:v>
                </c:pt>
                <c:pt idx="14">
                  <c:v>1.3366536198470522</c:v>
                </c:pt>
                <c:pt idx="15">
                  <c:v>1.3063816990047441</c:v>
                </c:pt>
                <c:pt idx="16">
                  <c:v>1.2763257928576104</c:v>
                </c:pt>
                <c:pt idx="17">
                  <c:v>1.2727683615819207</c:v>
                </c:pt>
                <c:pt idx="18">
                  <c:v>1.2526654694844768</c:v>
                </c:pt>
                <c:pt idx="19">
                  <c:v>1.1193893757481108</c:v>
                </c:pt>
                <c:pt idx="20">
                  <c:v>1.0726434056589187</c:v>
                </c:pt>
                <c:pt idx="21">
                  <c:v>1.0566228297292324</c:v>
                </c:pt>
                <c:pt idx="22">
                  <c:v>1.0202340961578837</c:v>
                </c:pt>
                <c:pt idx="23">
                  <c:v>0.98282546076711497</c:v>
                </c:pt>
                <c:pt idx="24">
                  <c:v>0.97817276021464716</c:v>
                </c:pt>
                <c:pt idx="25">
                  <c:v>0.95159186804756424</c:v>
                </c:pt>
                <c:pt idx="26">
                  <c:v>0.94780989974656282</c:v>
                </c:pt>
                <c:pt idx="27">
                  <c:v>0.89232575881641008</c:v>
                </c:pt>
                <c:pt idx="28">
                  <c:v>0.67260777402887351</c:v>
                </c:pt>
                <c:pt idx="29">
                  <c:v>0.24744364725156773</c:v>
                </c:pt>
              </c:numCache>
            </c:numRef>
          </c:val>
          <c:extLst>
            <c:ext xmlns:c16="http://schemas.microsoft.com/office/drawing/2014/chart" uri="{C3380CC4-5D6E-409C-BE32-E72D297353CC}">
              <c16:uniqueId val="{00000000-CADC-4FBB-99AD-90EA65E6522A}"/>
            </c:ext>
          </c:extLst>
        </c:ser>
        <c:dLbls>
          <c:showLegendKey val="0"/>
          <c:showVal val="0"/>
          <c:showCatName val="0"/>
          <c:showSerName val="0"/>
          <c:showPercent val="0"/>
          <c:showBubbleSize val="0"/>
        </c:dLbls>
        <c:gapWidth val="63"/>
        <c:overlap val="-24"/>
        <c:axId val="506202608"/>
        <c:axId val="506197032"/>
      </c:barChart>
      <c:catAx>
        <c:axId val="506202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06197032"/>
        <c:crosses val="autoZero"/>
        <c:auto val="1"/>
        <c:lblAlgn val="ctr"/>
        <c:lblOffset val="100"/>
        <c:noMultiLvlLbl val="0"/>
      </c:catAx>
      <c:valAx>
        <c:axId val="506197032"/>
        <c:scaling>
          <c:orientation val="minMax"/>
          <c:max val="45"/>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06202608"/>
        <c:crosses val="autoZero"/>
        <c:crossBetween val="between"/>
      </c:valAx>
      <c:spPr>
        <a:noFill/>
        <a:ln>
          <a:noFill/>
        </a:ln>
        <a:effectLst/>
      </c:spPr>
    </c:plotArea>
    <c:plotVisOnly val="1"/>
    <c:dispBlanksAs val="gap"/>
    <c:showDLblsOverMax val="0"/>
  </c:chart>
  <c:spPr>
    <a:noFill/>
    <a:ln w="19050">
      <a:solidFill>
        <a:schemeClr val="bg2"/>
      </a:solid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E4E6660-AA27-A246-A42F-186D2C5B86F9}" type="datetimeFigureOut">
              <a:rPr lang="en-US" smtClean="0"/>
              <a:t>7/10/2023</a:t>
            </a:fld>
            <a:endParaRPr lang="en-US"/>
          </a:p>
        </p:txBody>
      </p:sp>
      <p:sp>
        <p:nvSpPr>
          <p:cNvPr id="4" name="Slide Image Placeholder 3"/>
          <p:cNvSpPr>
            <a:spLocks noGrp="1" noRot="1" noChangeAspect="1"/>
          </p:cNvSpPr>
          <p:nvPr>
            <p:ph type="sldImg" idx="2"/>
          </p:nvPr>
        </p:nvSpPr>
        <p:spPr>
          <a:xfrm>
            <a:off x="2771775" y="857250"/>
            <a:ext cx="36004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60075B5-8FAA-9745-8102-704512CA05CC}" type="slidenum">
              <a:rPr lang="en-US" smtClean="0"/>
              <a:t>‹#›</a:t>
            </a:fld>
            <a:endParaRPr lang="en-US"/>
          </a:p>
        </p:txBody>
      </p:sp>
    </p:spTree>
    <p:extLst>
      <p:ext uri="{BB962C8B-B14F-4D97-AF65-F5344CB8AC3E}">
        <p14:creationId xmlns:p14="http://schemas.microsoft.com/office/powerpoint/2010/main" val="653174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326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9F6676-57D2-E146-AFCE-1B0B751732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399950" cy="7542850"/>
          </a:xfrm>
          <a:prstGeom prst="rect">
            <a:avLst/>
          </a:prstGeom>
        </p:spPr>
      </p:pic>
    </p:spTree>
    <p:extLst>
      <p:ext uri="{BB962C8B-B14F-4D97-AF65-F5344CB8AC3E}">
        <p14:creationId xmlns:p14="http://schemas.microsoft.com/office/powerpoint/2010/main" val="85119855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3780038" rtl="0" eaLnBrk="1" latinLnBrk="0" hangingPunct="1">
        <a:lnSpc>
          <a:spcPct val="90000"/>
        </a:lnSpc>
        <a:spcBef>
          <a:spcPct val="0"/>
        </a:spcBef>
        <a:buNone/>
        <a:defRPr sz="18189" kern="1200">
          <a:solidFill>
            <a:schemeClr val="tx1"/>
          </a:solidFill>
          <a:latin typeface="+mj-lt"/>
          <a:ea typeface="+mj-ea"/>
          <a:cs typeface="+mj-cs"/>
        </a:defRPr>
      </a:lvl1pPr>
    </p:titleStyle>
    <p:bodyStyle>
      <a:lvl1pPr marL="945010" indent="-945010" algn="l" defTabSz="3780038" rtl="0" eaLnBrk="1" latinLnBrk="0" hangingPunct="1">
        <a:lnSpc>
          <a:spcPct val="90000"/>
        </a:lnSpc>
        <a:spcBef>
          <a:spcPts val="4134"/>
        </a:spcBef>
        <a:buFont typeface="Arial" panose="020B0604020202020204" pitchFamily="34" charset="0"/>
        <a:buChar char="•"/>
        <a:defRPr sz="11575" kern="1200">
          <a:solidFill>
            <a:schemeClr val="tx1"/>
          </a:solidFill>
          <a:latin typeface="+mn-lt"/>
          <a:ea typeface="+mn-ea"/>
          <a:cs typeface="+mn-cs"/>
        </a:defRPr>
      </a:lvl1pPr>
      <a:lvl2pPr marL="2835029" indent="-945010" algn="l" defTabSz="3780038" rtl="0" eaLnBrk="1" latinLnBrk="0" hangingPunct="1">
        <a:lnSpc>
          <a:spcPct val="90000"/>
        </a:lnSpc>
        <a:spcBef>
          <a:spcPts val="2067"/>
        </a:spcBef>
        <a:buFont typeface="Arial" panose="020B0604020202020204" pitchFamily="34" charset="0"/>
        <a:buChar char="•"/>
        <a:defRPr sz="9921" kern="1200">
          <a:solidFill>
            <a:schemeClr val="tx1"/>
          </a:solidFill>
          <a:latin typeface="+mn-lt"/>
          <a:ea typeface="+mn-ea"/>
          <a:cs typeface="+mn-cs"/>
        </a:defRPr>
      </a:lvl2pPr>
      <a:lvl3pPr marL="4725048" indent="-945010" algn="l" defTabSz="3780038" rtl="0" eaLnBrk="1" latinLnBrk="0" hangingPunct="1">
        <a:lnSpc>
          <a:spcPct val="90000"/>
        </a:lnSpc>
        <a:spcBef>
          <a:spcPts val="2067"/>
        </a:spcBef>
        <a:buFont typeface="Arial" panose="020B0604020202020204" pitchFamily="34" charset="0"/>
        <a:buChar char="•"/>
        <a:defRPr sz="8268" kern="1200">
          <a:solidFill>
            <a:schemeClr val="tx1"/>
          </a:solidFill>
          <a:latin typeface="+mn-lt"/>
          <a:ea typeface="+mn-ea"/>
          <a:cs typeface="+mn-cs"/>
        </a:defRPr>
      </a:lvl3pPr>
      <a:lvl4pPr marL="6615067"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4pPr>
      <a:lvl5pPr marL="8505086"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5pPr>
      <a:lvl6pPr marL="10395105"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6pPr>
      <a:lvl7pPr marL="12285124"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7pPr>
      <a:lvl8pPr marL="14175143"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8pPr>
      <a:lvl9pPr marL="16065162"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9pPr>
    </p:bodyStyle>
    <p:otherStyle>
      <a:defPPr>
        <a:defRPr lang="en-US"/>
      </a:defPPr>
      <a:lvl1pPr marL="0" algn="l" defTabSz="3780038" rtl="0" eaLnBrk="1" latinLnBrk="0" hangingPunct="1">
        <a:defRPr sz="7441" kern="1200">
          <a:solidFill>
            <a:schemeClr val="tx1"/>
          </a:solidFill>
          <a:latin typeface="+mn-lt"/>
          <a:ea typeface="+mn-ea"/>
          <a:cs typeface="+mn-cs"/>
        </a:defRPr>
      </a:lvl1pPr>
      <a:lvl2pPr marL="1890019" algn="l" defTabSz="3780038" rtl="0" eaLnBrk="1" latinLnBrk="0" hangingPunct="1">
        <a:defRPr sz="7441" kern="1200">
          <a:solidFill>
            <a:schemeClr val="tx1"/>
          </a:solidFill>
          <a:latin typeface="+mn-lt"/>
          <a:ea typeface="+mn-ea"/>
          <a:cs typeface="+mn-cs"/>
        </a:defRPr>
      </a:lvl2pPr>
      <a:lvl3pPr marL="3780038" algn="l" defTabSz="3780038" rtl="0" eaLnBrk="1" latinLnBrk="0" hangingPunct="1">
        <a:defRPr sz="7441" kern="1200">
          <a:solidFill>
            <a:schemeClr val="tx1"/>
          </a:solidFill>
          <a:latin typeface="+mn-lt"/>
          <a:ea typeface="+mn-ea"/>
          <a:cs typeface="+mn-cs"/>
        </a:defRPr>
      </a:lvl3pPr>
      <a:lvl4pPr marL="5670057" algn="l" defTabSz="3780038" rtl="0" eaLnBrk="1" latinLnBrk="0" hangingPunct="1">
        <a:defRPr sz="7441" kern="1200">
          <a:solidFill>
            <a:schemeClr val="tx1"/>
          </a:solidFill>
          <a:latin typeface="+mn-lt"/>
          <a:ea typeface="+mn-ea"/>
          <a:cs typeface="+mn-cs"/>
        </a:defRPr>
      </a:lvl4pPr>
      <a:lvl5pPr marL="7560076" algn="l" defTabSz="3780038" rtl="0" eaLnBrk="1" latinLnBrk="0" hangingPunct="1">
        <a:defRPr sz="7441" kern="1200">
          <a:solidFill>
            <a:schemeClr val="tx1"/>
          </a:solidFill>
          <a:latin typeface="+mn-lt"/>
          <a:ea typeface="+mn-ea"/>
          <a:cs typeface="+mn-cs"/>
        </a:defRPr>
      </a:lvl5pPr>
      <a:lvl6pPr marL="9450095" algn="l" defTabSz="3780038" rtl="0" eaLnBrk="1" latinLnBrk="0" hangingPunct="1">
        <a:defRPr sz="7441" kern="1200">
          <a:solidFill>
            <a:schemeClr val="tx1"/>
          </a:solidFill>
          <a:latin typeface="+mn-lt"/>
          <a:ea typeface="+mn-ea"/>
          <a:cs typeface="+mn-cs"/>
        </a:defRPr>
      </a:lvl6pPr>
      <a:lvl7pPr marL="11340114" algn="l" defTabSz="3780038" rtl="0" eaLnBrk="1" latinLnBrk="0" hangingPunct="1">
        <a:defRPr sz="7441" kern="1200">
          <a:solidFill>
            <a:schemeClr val="tx1"/>
          </a:solidFill>
          <a:latin typeface="+mn-lt"/>
          <a:ea typeface="+mn-ea"/>
          <a:cs typeface="+mn-cs"/>
        </a:defRPr>
      </a:lvl7pPr>
      <a:lvl8pPr marL="13230134" algn="l" defTabSz="3780038" rtl="0" eaLnBrk="1" latinLnBrk="0" hangingPunct="1">
        <a:defRPr sz="7441" kern="1200">
          <a:solidFill>
            <a:schemeClr val="tx1"/>
          </a:solidFill>
          <a:latin typeface="+mn-lt"/>
          <a:ea typeface="+mn-ea"/>
          <a:cs typeface="+mn-cs"/>
        </a:defRPr>
      </a:lvl8pPr>
      <a:lvl9pPr marL="15120153" algn="l" defTabSz="3780038" rtl="0" eaLnBrk="1" latinLnBrk="0" hangingPunct="1">
        <a:defRPr sz="74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oleObject" Target="../embeddings/oleObject2.bin"/><Relationship Id="rId18" Type="http://schemas.openxmlformats.org/officeDocument/2006/relationships/oleObject" Target="../embeddings/oleObject3.bin"/><Relationship Id="rId26" Type="http://schemas.openxmlformats.org/officeDocument/2006/relationships/oleObject" Target="../embeddings/oleObject5.bin"/><Relationship Id="rId3" Type="http://schemas.openxmlformats.org/officeDocument/2006/relationships/image" Target="../media/image10.png"/><Relationship Id="rId21" Type="http://schemas.openxmlformats.org/officeDocument/2006/relationships/image" Target="../media/image20.png"/><Relationship Id="rId34" Type="http://schemas.openxmlformats.org/officeDocument/2006/relationships/image" Target="../media/image8.emf"/><Relationship Id="rId7" Type="http://schemas.microsoft.com/office/2007/relationships/hdphoto" Target="../media/hdphoto1.wdp"/><Relationship Id="rId12" Type="http://schemas.openxmlformats.org/officeDocument/2006/relationships/image" Target="../media/image2.emf"/><Relationship Id="rId17" Type="http://schemas.openxmlformats.org/officeDocument/2006/relationships/image" Target="../media/image18.tmp"/><Relationship Id="rId25" Type="http://schemas.openxmlformats.org/officeDocument/2006/relationships/image" Target="../media/image4.emf"/><Relationship Id="rId33" Type="http://schemas.openxmlformats.org/officeDocument/2006/relationships/oleObject" Target="../embeddings/oleObject8.bin"/><Relationship Id="rId2" Type="http://schemas.openxmlformats.org/officeDocument/2006/relationships/slideLayout" Target="../slideLayouts/slideLayout1.xml"/><Relationship Id="rId16" Type="http://schemas.openxmlformats.org/officeDocument/2006/relationships/image" Target="../media/image17.svg"/><Relationship Id="rId20" Type="http://schemas.openxmlformats.org/officeDocument/2006/relationships/image" Target="../media/image19.png"/><Relationship Id="rId29" Type="http://schemas.openxmlformats.org/officeDocument/2006/relationships/image" Target="../media/image6.emf"/><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oleObject" Target="../embeddings/oleObject1.bin"/><Relationship Id="rId24" Type="http://schemas.openxmlformats.org/officeDocument/2006/relationships/oleObject" Target="../embeddings/oleObject4.bin"/><Relationship Id="rId32" Type="http://schemas.openxmlformats.org/officeDocument/2006/relationships/image" Target="../media/image23.png"/><Relationship Id="rId5" Type="http://schemas.openxmlformats.org/officeDocument/2006/relationships/image" Target="../media/image12.jpeg"/><Relationship Id="rId15" Type="http://schemas.openxmlformats.org/officeDocument/2006/relationships/image" Target="../media/image16.png"/><Relationship Id="rId23" Type="http://schemas.openxmlformats.org/officeDocument/2006/relationships/image" Target="../media/image22.png"/><Relationship Id="rId28" Type="http://schemas.openxmlformats.org/officeDocument/2006/relationships/oleObject" Target="../embeddings/oleObject6.bin"/><Relationship Id="rId36" Type="http://schemas.openxmlformats.org/officeDocument/2006/relationships/image" Target="../media/image9.emf"/><Relationship Id="rId10" Type="http://schemas.openxmlformats.org/officeDocument/2006/relationships/image" Target="../media/image15.png"/><Relationship Id="rId19" Type="http://schemas.openxmlformats.org/officeDocument/2006/relationships/chart" Target="../charts/chart1.xml"/><Relationship Id="rId31" Type="http://schemas.openxmlformats.org/officeDocument/2006/relationships/image" Target="../media/image7.emf"/><Relationship Id="rId4" Type="http://schemas.openxmlformats.org/officeDocument/2006/relationships/image" Target="../media/image11.jpeg"/><Relationship Id="rId9" Type="http://schemas.microsoft.com/office/2007/relationships/hdphoto" Target="../media/hdphoto2.wdp"/><Relationship Id="rId14" Type="http://schemas.openxmlformats.org/officeDocument/2006/relationships/image" Target="../media/image3.emf"/><Relationship Id="rId22" Type="http://schemas.openxmlformats.org/officeDocument/2006/relationships/image" Target="../media/image21.png"/><Relationship Id="rId27" Type="http://schemas.openxmlformats.org/officeDocument/2006/relationships/image" Target="../media/image5.emf"/><Relationship Id="rId30" Type="http://schemas.openxmlformats.org/officeDocument/2006/relationships/oleObject" Target="../embeddings/oleObject7.bin"/><Relationship Id="rId35" Type="http://schemas.openxmlformats.org/officeDocument/2006/relationships/oleObject" Target="../embeddings/oleObject9.bin"/><Relationship Id="rId8"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8">
            <a:extLst>
              <a:ext uri="{FF2B5EF4-FFF2-40B4-BE49-F238E27FC236}">
                <a16:creationId xmlns:a16="http://schemas.microsoft.com/office/drawing/2014/main" id="{FF1E6622-0BFC-4FA7-A2D2-BF07D8943393}"/>
              </a:ext>
            </a:extLst>
          </p:cNvPr>
          <p:cNvSpPr>
            <a:spLocks noChangeArrowheads="1"/>
          </p:cNvSpPr>
          <p:nvPr/>
        </p:nvSpPr>
        <p:spPr bwMode="auto">
          <a:xfrm>
            <a:off x="474766" y="6144278"/>
            <a:ext cx="14346075" cy="5055895"/>
          </a:xfrm>
          <a:prstGeom prst="rect">
            <a:avLst/>
          </a:prstGeom>
          <a:solidFill>
            <a:schemeClr val="bg1">
              <a:lumMod val="65000"/>
              <a:alpha val="20000"/>
            </a:schemeClr>
          </a:solidFill>
          <a:ln w="12700">
            <a:solidFill>
              <a:schemeClr val="bg1">
                <a:lumMod val="50000"/>
              </a:schemeClr>
            </a:solidFill>
          </a:ln>
          <a:effectLst/>
        </p:spPr>
        <p:txBody>
          <a:bodyPr lIns="438087" tIns="438087" rIns="438087" bIns="438087"/>
          <a:lstStyle/>
          <a:p>
            <a:pPr defTabSz="1110716" eaLnBrk="0" hangingPunct="0">
              <a:spcBef>
                <a:spcPct val="50000"/>
              </a:spcBef>
            </a:pPr>
            <a:r>
              <a:rPr lang="en-US" sz="6416" b="1" cap="all" dirty="0">
                <a:solidFill>
                  <a:schemeClr val="accent1"/>
                </a:solidFill>
              </a:rPr>
              <a:t>PURPOSE</a:t>
            </a:r>
          </a:p>
          <a:p>
            <a:pPr algn="just"/>
            <a:r>
              <a:rPr lang="en-US" altLang="zh-CN" sz="2800" dirty="0">
                <a:latin typeface="Arial" panose="020B0604020202020204" pitchFamily="34" charset="0"/>
                <a:ea typeface="Arial Unicode MS" panose="020B0604020202020204"/>
                <a:cs typeface="Arial" panose="020B0604020202020204" pitchFamily="34" charset="0"/>
              </a:rPr>
              <a:t>The hydantoinase has been shown to catalyze hydrolysis of various racemic 3-substituted-2,6-piperidinediones. Enzymatic resolution showed that high enantioselectivity (92% ee) of 3-aminopiperidine-2,6-dione and 96% ee of 3-bromopiperidine-2,6-dione can be achieved with 96% and 98% of conversion, respectively, which can be used for the synthesis of </a:t>
            </a:r>
            <a:r>
              <a:rPr lang="en-US" altLang="zh-CN" sz="2800" dirty="0" err="1">
                <a:latin typeface="Arial" panose="020B0604020202020204" pitchFamily="34" charset="0"/>
                <a:ea typeface="Arial Unicode MS" panose="020B0604020202020204"/>
                <a:cs typeface="Arial" panose="020B0604020202020204" pitchFamily="34" charset="0"/>
              </a:rPr>
              <a:t>chirally</a:t>
            </a:r>
            <a:r>
              <a:rPr lang="en-US" altLang="zh-CN" sz="2800" dirty="0">
                <a:latin typeface="Arial" panose="020B0604020202020204" pitchFamily="34" charset="0"/>
                <a:ea typeface="Arial Unicode MS" panose="020B0604020202020204"/>
                <a:cs typeface="Arial" panose="020B0604020202020204" pitchFamily="34" charset="0"/>
              </a:rPr>
              <a:t> pure PROTACs, obviating SFC separation. This type of enzyme can be used to access more complex 3-substituent-2,6-piperidinediones, hence suitable for the late stage of PROTACs preparation at scale while avoiding epimerization during the synthesis.</a:t>
            </a:r>
            <a:endParaRPr lang="en-AU" sz="3500" dirty="0">
              <a:solidFill>
                <a:srgbClr val="003152"/>
              </a:solidFill>
              <a:latin typeface="Arial" charset="0"/>
            </a:endParaRPr>
          </a:p>
        </p:txBody>
      </p:sp>
      <p:sp>
        <p:nvSpPr>
          <p:cNvPr id="4" name="Rectangle 19">
            <a:extLst>
              <a:ext uri="{FF2B5EF4-FFF2-40B4-BE49-F238E27FC236}">
                <a16:creationId xmlns:a16="http://schemas.microsoft.com/office/drawing/2014/main" id="{AC3AFF36-4E70-43D3-B3C8-7A9DB3F751FD}"/>
              </a:ext>
            </a:extLst>
          </p:cNvPr>
          <p:cNvSpPr>
            <a:spLocks noChangeArrowheads="1"/>
          </p:cNvSpPr>
          <p:nvPr/>
        </p:nvSpPr>
        <p:spPr bwMode="auto">
          <a:xfrm>
            <a:off x="36038513" y="6144279"/>
            <a:ext cx="13807991" cy="17257895"/>
          </a:xfrm>
          <a:prstGeom prst="rect">
            <a:avLst/>
          </a:prstGeom>
          <a:solidFill>
            <a:schemeClr val="bg1">
              <a:lumMod val="65000"/>
              <a:alpha val="20000"/>
            </a:schemeClr>
          </a:solidFill>
          <a:ln w="12700">
            <a:solidFill>
              <a:schemeClr val="bg1">
                <a:lumMod val="50000"/>
              </a:schemeClr>
            </a:solidFill>
            <a:miter lim="800000"/>
            <a:headEnd/>
            <a:tailEnd/>
          </a:ln>
          <a:effectLst/>
        </p:spPr>
        <p:txBody>
          <a:bodyPr lIns="438087" tIns="438087" rIns="438087" bIns="438087"/>
          <a:lstStyle/>
          <a:p>
            <a:pPr algn="just" defTabSz="1110716" eaLnBrk="0" hangingPunct="0"/>
            <a:r>
              <a:rPr lang="en-US" sz="2800" dirty="0">
                <a:latin typeface="Arial" panose="020B0604020202020204" pitchFamily="34" charset="0"/>
                <a:ea typeface="Arial Unicode MS" panose="020B0604020202020204"/>
                <a:cs typeface="Arial" panose="020B0604020202020204" pitchFamily="34" charset="0"/>
              </a:rPr>
              <a:t>We further developed the methodology for the below analogues, which are useful as key building blocks of PROTACs. Good chiral selectivity was obtained.</a:t>
            </a: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r>
              <a:rPr lang="en-US" altLang="zh-CN" sz="2800" dirty="0">
                <a:latin typeface="Arial" panose="020B0604020202020204" pitchFamily="34" charset="0"/>
                <a:ea typeface="Arial Unicode MS" panose="020B0604020202020204"/>
                <a:cs typeface="Arial" panose="020B0604020202020204" pitchFamily="34" charset="0"/>
              </a:rPr>
              <a:t>More interestingly, this enzymatic approach can also be used for more complicated molecules to give higher ee%, which is normally more difficult since the substrates for enzymatic reaction need have some solubility in water and can fit into the protein structures of enzyme. By this approach, one can build up this chiral center at the late stage of synthesis to avoid the epimerization during the downstream synthesis. </a:t>
            </a: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r>
              <a:rPr lang="en-US" sz="2800" dirty="0">
                <a:latin typeface="Arial" panose="020B0604020202020204" pitchFamily="34" charset="0"/>
                <a:ea typeface="Arial Unicode MS" panose="020B0604020202020204"/>
                <a:cs typeface="Arial" panose="020B0604020202020204" pitchFamily="34" charset="0"/>
              </a:rPr>
              <a:t>So far, the two chiral molecules are obtained by SFC and Prep-HPLC. The enzymatic approach can be used for future production. </a:t>
            </a: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4800" dirty="0">
              <a:latin typeface="Arial" panose="020B0604020202020204" pitchFamily="34" charset="0"/>
              <a:ea typeface="Arial Unicode MS" panose="020B0604020202020204"/>
              <a:cs typeface="Arial" panose="020B0604020202020204" pitchFamily="34" charset="0"/>
            </a:endParaRPr>
          </a:p>
        </p:txBody>
      </p:sp>
      <p:sp>
        <p:nvSpPr>
          <p:cNvPr id="5" name="Rectangle 21">
            <a:extLst>
              <a:ext uri="{FF2B5EF4-FFF2-40B4-BE49-F238E27FC236}">
                <a16:creationId xmlns:a16="http://schemas.microsoft.com/office/drawing/2014/main" id="{585F3889-4DD5-4992-B55E-043DEB05B79E}"/>
              </a:ext>
            </a:extLst>
          </p:cNvPr>
          <p:cNvSpPr>
            <a:spLocks noChangeArrowheads="1"/>
          </p:cNvSpPr>
          <p:nvPr/>
        </p:nvSpPr>
        <p:spPr bwMode="auto">
          <a:xfrm>
            <a:off x="470570" y="11458150"/>
            <a:ext cx="14350271" cy="20123602"/>
          </a:xfrm>
          <a:prstGeom prst="rect">
            <a:avLst/>
          </a:prstGeom>
          <a:solidFill>
            <a:schemeClr val="bg1">
              <a:lumMod val="65000"/>
              <a:alpha val="20000"/>
            </a:schemeClr>
          </a:solidFill>
          <a:ln w="12700">
            <a:solidFill>
              <a:schemeClr val="bg1">
                <a:lumMod val="50000"/>
              </a:schemeClr>
            </a:solidFill>
          </a:ln>
          <a:effectLst/>
        </p:spPr>
        <p:txBody>
          <a:bodyPr lIns="438087" tIns="438087" rIns="438087" bIns="438087"/>
          <a:lstStyle/>
          <a:p>
            <a:pPr marL="465441" indent="-465441" defTabSz="1110716" eaLnBrk="0" hangingPunct="0">
              <a:spcBef>
                <a:spcPct val="50000"/>
              </a:spcBef>
            </a:pPr>
            <a:r>
              <a:rPr lang="en-US" sz="6416" b="1" cap="all" dirty="0">
                <a:solidFill>
                  <a:schemeClr val="accent1"/>
                </a:solidFill>
              </a:rPr>
              <a:t>Introduction</a:t>
            </a:r>
          </a:p>
          <a:p>
            <a:pPr indent="-398972" algn="just" defTabSz="952097" eaLnBrk="0" hangingPunct="0">
              <a:buSzPct val="60000"/>
            </a:pPr>
            <a:r>
              <a:rPr lang="en-US" altLang="zh-CN" sz="3200" dirty="0"/>
              <a:t>Proteolysis targeting chimeras (PROTACs) are heterobifunctional small molecules with three chemical components: a ligand binding to a target protein, another ligand binding to E3 ubiquitin ligase, and a linker for conjugating these two ligands. Today, the E3 ligase receiving the most attention is cereblon (CRBN) or its analogs.</a:t>
            </a:r>
            <a:r>
              <a:rPr lang="en-US" altLang="zh-CN" sz="3200" baseline="30000" dirty="0"/>
              <a:t>1</a:t>
            </a:r>
            <a:endParaRPr lang="en-US" sz="3200" baseline="30000" dirty="0"/>
          </a:p>
          <a:p>
            <a:pPr indent="-398972" algn="just" defTabSz="952097" eaLnBrk="0" hangingPunct="0">
              <a:buSzPct val="60000"/>
            </a:pPr>
            <a:endParaRPr lang="en-US" sz="3200" dirty="0"/>
          </a:p>
          <a:p>
            <a:pPr indent="-398972" algn="just" defTabSz="952097" eaLnBrk="0" hangingPunct="0">
              <a:buSzPct val="60000"/>
            </a:pPr>
            <a:endParaRPr lang="en-US" sz="3200" dirty="0"/>
          </a:p>
          <a:p>
            <a:pPr indent="-398972" algn="just" defTabSz="952097" eaLnBrk="0" hangingPunct="0">
              <a:buSzPct val="60000"/>
            </a:pPr>
            <a:endParaRPr lang="en-US" sz="3200" dirty="0"/>
          </a:p>
          <a:p>
            <a:pPr indent="-398972" algn="just" defTabSz="952097" eaLnBrk="0" hangingPunct="0">
              <a:buSzPct val="60000"/>
            </a:pPr>
            <a:endParaRPr lang="en-US" sz="3200" dirty="0"/>
          </a:p>
          <a:p>
            <a:pPr indent="-398972" algn="just" defTabSz="952097" eaLnBrk="0" hangingPunct="0">
              <a:buSzPct val="60000"/>
            </a:pPr>
            <a:endParaRPr lang="en-US" sz="3200" dirty="0"/>
          </a:p>
          <a:p>
            <a:pPr indent="-398972" algn="just" defTabSz="952097" eaLnBrk="0" hangingPunct="0">
              <a:buSzPct val="60000"/>
            </a:pPr>
            <a:endParaRPr lang="en-US" sz="3200" dirty="0"/>
          </a:p>
          <a:p>
            <a:pPr indent="-398972" algn="just" defTabSz="952097" eaLnBrk="0" hangingPunct="0">
              <a:buSzPct val="60000"/>
            </a:pPr>
            <a:r>
              <a:rPr lang="en-US" altLang="zh-CN" sz="3200" dirty="0"/>
              <a:t>Depending on the racemization rate of compounds in cell media, chiral or racemic PROTAC molecules are selected to be used in clinical trial. However, the chiral center of 3-substituted-2,6-piperidinedione presents a synthetic  challenge. Expensive and unscalable methods, such as SFC and preparatory-HPLC, are still widely used to prepare the chiral drug substances for clinical development.</a:t>
            </a:r>
            <a:r>
              <a:rPr lang="en-US" altLang="zh-CN" sz="3200" baseline="30000" dirty="0"/>
              <a:t>2</a:t>
            </a:r>
            <a:endParaRPr lang="en-US" sz="3200" baseline="30000" dirty="0"/>
          </a:p>
          <a:p>
            <a:pPr indent="-398972" algn="just">
              <a:buSzPct val="60000"/>
            </a:pPr>
            <a:endParaRPr lang="en-US" sz="2800" dirty="0">
              <a:latin typeface="Arial" panose="020B0604020202020204" pitchFamily="34" charset="0"/>
              <a:ea typeface="Arial Unicode MS" panose="020B0604020202020204"/>
              <a:cs typeface="Arial" panose="020B0604020202020204" pitchFamily="34" charset="0"/>
            </a:endParaRPr>
          </a:p>
          <a:p>
            <a:pPr indent="-398972" algn="just">
              <a:buSzPct val="60000"/>
            </a:pPr>
            <a:endParaRPr lang="en-US" sz="2800" dirty="0">
              <a:latin typeface="Arial" panose="020B0604020202020204" pitchFamily="34" charset="0"/>
              <a:ea typeface="Arial Unicode MS" panose="020B0604020202020204"/>
              <a:cs typeface="Arial" panose="020B0604020202020204" pitchFamily="34" charset="0"/>
            </a:endParaRPr>
          </a:p>
          <a:p>
            <a:pPr algn="just"/>
            <a:endParaRPr lang="en-US" altLang="zh-CN" sz="2800" dirty="0">
              <a:latin typeface="Arial" panose="020B0604020202020204" pitchFamily="34" charset="0"/>
              <a:ea typeface="Arial Unicode MS" panose="020B0604020202020204"/>
              <a:cs typeface="Arial" panose="020B0604020202020204" pitchFamily="34" charset="0"/>
            </a:endParaRPr>
          </a:p>
          <a:p>
            <a:pPr algn="just"/>
            <a:endParaRPr lang="en-US" altLang="zh-CN" sz="2800" dirty="0">
              <a:latin typeface="Arial" panose="020B0604020202020204" pitchFamily="34" charset="0"/>
              <a:ea typeface="Arial Unicode MS" panose="020B0604020202020204"/>
              <a:cs typeface="Arial" panose="020B0604020202020204" pitchFamily="34" charset="0"/>
            </a:endParaRPr>
          </a:p>
          <a:p>
            <a:pPr algn="just"/>
            <a:endParaRPr lang="en-US" altLang="zh-CN" sz="2800" dirty="0">
              <a:latin typeface="Arial" panose="020B0604020202020204" pitchFamily="34" charset="0"/>
              <a:ea typeface="Arial Unicode MS" panose="020B0604020202020204"/>
              <a:cs typeface="Arial" panose="020B0604020202020204" pitchFamily="34" charset="0"/>
            </a:endParaRPr>
          </a:p>
          <a:p>
            <a:pPr indent="-398972" algn="just" defTabSz="952097" eaLnBrk="0" hangingPunct="0">
              <a:buSzPct val="60000"/>
            </a:pPr>
            <a:endParaRPr lang="en-US" sz="3200" dirty="0"/>
          </a:p>
          <a:p>
            <a:pPr indent="-398972" algn="just" defTabSz="952097" eaLnBrk="0" hangingPunct="0">
              <a:buSzPct val="60000"/>
            </a:pPr>
            <a:endParaRPr lang="en-US" sz="3200" dirty="0"/>
          </a:p>
          <a:p>
            <a:pPr indent="-398972" algn="just" defTabSz="952097" eaLnBrk="0" hangingPunct="0">
              <a:buSzPct val="60000"/>
            </a:pPr>
            <a:endParaRPr lang="en-US" sz="3200" dirty="0"/>
          </a:p>
          <a:p>
            <a:pPr indent="-398972" algn="just" defTabSz="952097" eaLnBrk="0" hangingPunct="0">
              <a:buSzPct val="60000"/>
            </a:pPr>
            <a:endParaRPr lang="en-US" sz="3200" dirty="0"/>
          </a:p>
          <a:p>
            <a:pPr indent="-398972" algn="just" defTabSz="952097" eaLnBrk="0" hangingPunct="0">
              <a:buSzPct val="60000"/>
            </a:pPr>
            <a:endParaRPr lang="en-US" sz="3200" dirty="0"/>
          </a:p>
        </p:txBody>
      </p:sp>
      <p:sp>
        <p:nvSpPr>
          <p:cNvPr id="6" name="Text Placeholder 1">
            <a:extLst>
              <a:ext uri="{FF2B5EF4-FFF2-40B4-BE49-F238E27FC236}">
                <a16:creationId xmlns:a16="http://schemas.microsoft.com/office/drawing/2014/main" id="{621E6C78-EB2F-4DEF-A399-3F44B1364443}"/>
              </a:ext>
            </a:extLst>
          </p:cNvPr>
          <p:cNvSpPr txBox="1">
            <a:spLocks/>
          </p:cNvSpPr>
          <p:nvPr/>
        </p:nvSpPr>
        <p:spPr>
          <a:xfrm>
            <a:off x="14374284" y="795540"/>
            <a:ext cx="33966577" cy="4234083"/>
          </a:xfrm>
          <a:prstGeom prst="rect">
            <a:avLst/>
          </a:prstGeom>
        </p:spPr>
        <p:txBody>
          <a:bodyPr/>
          <a:lstStyle>
            <a:lvl1pPr marL="0" indent="0" algn="l" defTabSz="3780038" rtl="0" eaLnBrk="1" latinLnBrk="0" hangingPunct="1">
              <a:lnSpc>
                <a:spcPct val="90000"/>
              </a:lnSpc>
              <a:spcBef>
                <a:spcPts val="1417"/>
              </a:spcBef>
              <a:buFont typeface="Arial" panose="020B0604020202020204" pitchFamily="34" charset="0"/>
              <a:buNone/>
              <a:defRPr sz="6850" b="1" kern="1200">
                <a:solidFill>
                  <a:srgbClr val="D1D4B2"/>
                </a:solidFill>
                <a:latin typeface="Arial" panose="020B0604020202020204" pitchFamily="34" charset="0"/>
                <a:ea typeface="+mn-ea"/>
                <a:cs typeface="Arial" panose="020B0604020202020204" pitchFamily="34" charset="0"/>
              </a:defRPr>
            </a:lvl1pPr>
            <a:lvl2pPr marL="2835029" indent="-945010" algn="l" defTabSz="3780038" rtl="0" eaLnBrk="1" latinLnBrk="0" hangingPunct="1">
              <a:lnSpc>
                <a:spcPct val="90000"/>
              </a:lnSpc>
              <a:spcBef>
                <a:spcPts val="2067"/>
              </a:spcBef>
              <a:buFont typeface="Arial" panose="020B0604020202020204" pitchFamily="34" charset="0"/>
              <a:buChar char="•"/>
              <a:defRPr sz="9921" kern="1200">
                <a:solidFill>
                  <a:schemeClr val="tx1"/>
                </a:solidFill>
                <a:latin typeface="+mn-lt"/>
                <a:ea typeface="+mn-ea"/>
                <a:cs typeface="+mn-cs"/>
              </a:defRPr>
            </a:lvl2pPr>
            <a:lvl3pPr marL="4725048" indent="-945010" algn="l" defTabSz="3780038" rtl="0" eaLnBrk="1" latinLnBrk="0" hangingPunct="1">
              <a:lnSpc>
                <a:spcPct val="90000"/>
              </a:lnSpc>
              <a:spcBef>
                <a:spcPts val="2067"/>
              </a:spcBef>
              <a:buFont typeface="Arial" panose="020B0604020202020204" pitchFamily="34" charset="0"/>
              <a:buChar char="•"/>
              <a:defRPr sz="8268" kern="1200">
                <a:solidFill>
                  <a:schemeClr val="tx1"/>
                </a:solidFill>
                <a:latin typeface="+mn-lt"/>
                <a:ea typeface="+mn-ea"/>
                <a:cs typeface="+mn-cs"/>
              </a:defRPr>
            </a:lvl3pPr>
            <a:lvl4pPr marL="6615067"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4pPr>
            <a:lvl5pPr marL="8505086"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5pPr>
            <a:lvl6pPr marL="10395105"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6pPr>
            <a:lvl7pPr marL="12285124"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7pPr>
            <a:lvl8pPr marL="14175143"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8pPr>
            <a:lvl9pPr marL="16065162"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9pPr>
          </a:lstStyle>
          <a:p>
            <a:pPr lvl="0">
              <a:defRPr/>
            </a:pPr>
            <a:r>
              <a:rPr lang="en-US" sz="7400" dirty="0">
                <a:solidFill>
                  <a:schemeClr val="accent5"/>
                </a:solidFill>
                <a:latin typeface="Calibri (Body)"/>
                <a:cs typeface="Calibri (Body)"/>
              </a:rPr>
              <a:t>Enzyme-Catalyzed Enantioselective Hydrolysis of 3-Substituent-2,6-piperidinedione: An Important Approach to Preparation of Chiral Key Building Block of PROTACs</a:t>
            </a:r>
          </a:p>
          <a:p>
            <a:pPr lvl="0">
              <a:defRPr/>
            </a:pPr>
            <a:r>
              <a:rPr lang="en-US" altLang="zh-CN" sz="6000" dirty="0">
                <a:solidFill>
                  <a:schemeClr val="accent2"/>
                </a:solidFill>
                <a:latin typeface="Calibri (Body)"/>
                <a:cs typeface="Calibri (Body)"/>
              </a:rPr>
              <a:t>Joanna</a:t>
            </a:r>
            <a:r>
              <a:rPr lang="it-IT" altLang="zh-CN" sz="6000" dirty="0">
                <a:solidFill>
                  <a:schemeClr val="accent2"/>
                </a:solidFill>
                <a:latin typeface="Calibri (Body)"/>
                <a:cs typeface="Calibri (Body)"/>
              </a:rPr>
              <a:t> Dai, Fenglai Sun, Jie Li, Bingyao Sun, He Li</a:t>
            </a:r>
          </a:p>
          <a:p>
            <a:pPr lvl="0">
              <a:defRPr/>
            </a:pPr>
            <a:r>
              <a:rPr lang="en-US" sz="6000">
                <a:solidFill>
                  <a:schemeClr val="accent2"/>
                </a:solidFill>
                <a:latin typeface="Calibri (Body)"/>
                <a:cs typeface="Calibri (Body)"/>
              </a:rPr>
              <a:t>WuXi</a:t>
            </a:r>
            <a:r>
              <a:rPr lang="en-US" sz="6000" dirty="0">
                <a:solidFill>
                  <a:schemeClr val="accent2"/>
                </a:solidFill>
                <a:latin typeface="Calibri (Body)"/>
                <a:cs typeface="Calibri (Body)"/>
              </a:rPr>
              <a:t> STA,</a:t>
            </a:r>
            <a:r>
              <a:rPr lang="zh-CN" altLang="en-US" sz="6000" dirty="0">
                <a:solidFill>
                  <a:schemeClr val="accent2"/>
                </a:solidFill>
                <a:latin typeface="Calibri (Body)"/>
                <a:cs typeface="Calibri (Body)"/>
              </a:rPr>
              <a:t> </a:t>
            </a:r>
            <a:r>
              <a:rPr lang="en-US" altLang="zh-CN" sz="6000" dirty="0">
                <a:solidFill>
                  <a:schemeClr val="accent2"/>
                </a:solidFill>
                <a:latin typeface="Calibri (Body)"/>
                <a:cs typeface="Calibri (Body)"/>
              </a:rPr>
              <a:t>a</a:t>
            </a:r>
            <a:r>
              <a:rPr lang="zh-CN" altLang="en-US" sz="6000" dirty="0">
                <a:solidFill>
                  <a:schemeClr val="accent2"/>
                </a:solidFill>
                <a:latin typeface="Calibri (Body)"/>
                <a:cs typeface="Calibri (Body)"/>
              </a:rPr>
              <a:t> </a:t>
            </a:r>
            <a:r>
              <a:rPr lang="en-US" altLang="zh-CN" sz="6000" dirty="0">
                <a:solidFill>
                  <a:schemeClr val="accent2"/>
                </a:solidFill>
                <a:latin typeface="Calibri (Body)"/>
                <a:cs typeface="Calibri (Body)"/>
              </a:rPr>
              <a:t>subsidiary</a:t>
            </a:r>
            <a:r>
              <a:rPr lang="zh-CN" altLang="en-US" sz="6000" dirty="0">
                <a:solidFill>
                  <a:schemeClr val="accent2"/>
                </a:solidFill>
                <a:latin typeface="Calibri (Body)"/>
                <a:cs typeface="Calibri (Body)"/>
              </a:rPr>
              <a:t> </a:t>
            </a:r>
            <a:r>
              <a:rPr lang="en-US" altLang="zh-CN" sz="6000" dirty="0">
                <a:solidFill>
                  <a:schemeClr val="accent2"/>
                </a:solidFill>
                <a:latin typeface="Calibri (Body)"/>
                <a:cs typeface="Calibri (Body)"/>
              </a:rPr>
              <a:t>of</a:t>
            </a:r>
            <a:r>
              <a:rPr lang="zh-CN" altLang="en-US" sz="6000" dirty="0">
                <a:solidFill>
                  <a:schemeClr val="accent2"/>
                </a:solidFill>
                <a:latin typeface="Calibri (Body)"/>
                <a:cs typeface="Calibri (Body)"/>
              </a:rPr>
              <a:t> </a:t>
            </a:r>
            <a:r>
              <a:rPr lang="en-US" altLang="zh-CN" sz="6000" dirty="0">
                <a:solidFill>
                  <a:schemeClr val="accent2"/>
                </a:solidFill>
                <a:latin typeface="Calibri (Body)"/>
                <a:cs typeface="Calibri (Body)"/>
              </a:rPr>
              <a:t>WuXi AppTec</a:t>
            </a:r>
            <a:endParaRPr lang="en-US" sz="6000" dirty="0">
              <a:solidFill>
                <a:schemeClr val="accent2"/>
              </a:solidFill>
              <a:latin typeface="Calibri (Body)"/>
              <a:cs typeface="Calibri (Body)"/>
            </a:endParaRPr>
          </a:p>
        </p:txBody>
      </p:sp>
      <p:sp>
        <p:nvSpPr>
          <p:cNvPr id="8" name="TextBox 48">
            <a:extLst>
              <a:ext uri="{FF2B5EF4-FFF2-40B4-BE49-F238E27FC236}">
                <a16:creationId xmlns:a16="http://schemas.microsoft.com/office/drawing/2014/main" id="{1AB35A62-671F-4723-A501-B252D38BAE7C}"/>
              </a:ext>
            </a:extLst>
          </p:cNvPr>
          <p:cNvSpPr txBox="1"/>
          <p:nvPr/>
        </p:nvSpPr>
        <p:spPr>
          <a:xfrm>
            <a:off x="14374284" y="4967607"/>
            <a:ext cx="32464348" cy="721413"/>
          </a:xfrm>
          <a:prstGeom prst="rect">
            <a:avLst/>
          </a:prstGeom>
          <a:noFill/>
        </p:spPr>
        <p:txBody>
          <a:bodyPr wrap="square" rtlCol="0">
            <a:noAutofit/>
          </a:bodyPr>
          <a:lstStyle/>
          <a:p>
            <a:r>
              <a:rPr lang="en-CA" sz="3600" b="1" dirty="0">
                <a:solidFill>
                  <a:schemeClr val="accent3"/>
                </a:solidFill>
              </a:rPr>
              <a:t>CONTACT INFORMATION:  </a:t>
            </a:r>
            <a:r>
              <a:rPr lang="en-US" altLang="zh-CN" sz="3600" dirty="0">
                <a:solidFill>
                  <a:schemeClr val="accent3"/>
                </a:solidFill>
              </a:rPr>
              <a:t>Joanna</a:t>
            </a:r>
            <a:r>
              <a:rPr lang="en-CA" sz="3600" dirty="0">
                <a:solidFill>
                  <a:schemeClr val="accent3"/>
                </a:solidFill>
              </a:rPr>
              <a:t> Dai, </a:t>
            </a:r>
            <a:r>
              <a:rPr lang="en-US" altLang="zh-CN" sz="3600" dirty="0">
                <a:solidFill>
                  <a:schemeClr val="accent3"/>
                </a:solidFill>
              </a:rPr>
              <a:t>API</a:t>
            </a:r>
            <a:r>
              <a:rPr lang="en-CA" sz="3600" dirty="0">
                <a:solidFill>
                  <a:schemeClr val="accent3"/>
                </a:solidFill>
              </a:rPr>
              <a:t> </a:t>
            </a:r>
            <a:r>
              <a:rPr lang="en-US" altLang="zh-CN" sz="3600" dirty="0">
                <a:solidFill>
                  <a:schemeClr val="accent3"/>
                </a:solidFill>
              </a:rPr>
              <a:t>Process </a:t>
            </a:r>
            <a:r>
              <a:rPr lang="en-CA" sz="3600" dirty="0">
                <a:solidFill>
                  <a:schemeClr val="accent3"/>
                </a:solidFill>
              </a:rPr>
              <a:t>Development , WuXi STA</a:t>
            </a:r>
            <a:r>
              <a:rPr lang="en-US" sz="3600" dirty="0">
                <a:solidFill>
                  <a:schemeClr val="accent3"/>
                </a:solidFill>
              </a:rPr>
              <a:t>,</a:t>
            </a:r>
            <a:r>
              <a:rPr lang="zh-CN" altLang="en-US" sz="3600" dirty="0">
                <a:solidFill>
                  <a:schemeClr val="accent3"/>
                </a:solidFill>
              </a:rPr>
              <a:t> </a:t>
            </a:r>
            <a:r>
              <a:rPr lang="en-US" altLang="zh-CN" sz="3600" dirty="0">
                <a:solidFill>
                  <a:schemeClr val="accent3"/>
                </a:solidFill>
              </a:rPr>
              <a:t>a</a:t>
            </a:r>
            <a:r>
              <a:rPr lang="zh-CN" altLang="en-US" sz="3600" dirty="0">
                <a:solidFill>
                  <a:schemeClr val="accent3"/>
                </a:solidFill>
              </a:rPr>
              <a:t> </a:t>
            </a:r>
            <a:r>
              <a:rPr lang="en-US" altLang="zh-CN" sz="3600" dirty="0">
                <a:solidFill>
                  <a:schemeClr val="accent3"/>
                </a:solidFill>
              </a:rPr>
              <a:t>subsidiary</a:t>
            </a:r>
            <a:r>
              <a:rPr lang="zh-CN" altLang="en-US" sz="3600" dirty="0">
                <a:solidFill>
                  <a:schemeClr val="accent3"/>
                </a:solidFill>
              </a:rPr>
              <a:t> </a:t>
            </a:r>
            <a:r>
              <a:rPr lang="en-US" altLang="zh-CN" sz="3600" dirty="0">
                <a:solidFill>
                  <a:schemeClr val="accent3"/>
                </a:solidFill>
              </a:rPr>
              <a:t>of</a:t>
            </a:r>
            <a:r>
              <a:rPr lang="zh-CN" altLang="en-US" sz="3600" dirty="0">
                <a:solidFill>
                  <a:schemeClr val="accent3"/>
                </a:solidFill>
              </a:rPr>
              <a:t> </a:t>
            </a:r>
            <a:r>
              <a:rPr lang="en-US" altLang="zh-CN" sz="3600" dirty="0">
                <a:solidFill>
                  <a:schemeClr val="accent3"/>
                </a:solidFill>
              </a:rPr>
              <a:t>WuXi</a:t>
            </a:r>
            <a:r>
              <a:rPr lang="zh-CN" altLang="en-US" sz="3600" dirty="0">
                <a:solidFill>
                  <a:schemeClr val="accent3"/>
                </a:solidFill>
              </a:rPr>
              <a:t> </a:t>
            </a:r>
            <a:r>
              <a:rPr lang="en-US" altLang="zh-CN" sz="3600" dirty="0">
                <a:solidFill>
                  <a:schemeClr val="accent3"/>
                </a:solidFill>
              </a:rPr>
              <a:t>AppTec </a:t>
            </a:r>
            <a:r>
              <a:rPr lang="zh-CN" altLang="en-US" sz="3600" dirty="0">
                <a:solidFill>
                  <a:schemeClr val="accent3"/>
                </a:solidFill>
              </a:rPr>
              <a:t> </a:t>
            </a:r>
            <a:r>
              <a:rPr lang="en-CA" sz="3600" b="1" dirty="0">
                <a:solidFill>
                  <a:schemeClr val="accent3"/>
                </a:solidFill>
              </a:rPr>
              <a:t>E-mail:</a:t>
            </a:r>
            <a:r>
              <a:rPr lang="en-CA" sz="3600" dirty="0">
                <a:solidFill>
                  <a:schemeClr val="accent3"/>
                </a:solidFill>
              </a:rPr>
              <a:t> Joanna_dai@wuxiapptec.com</a:t>
            </a:r>
          </a:p>
        </p:txBody>
      </p:sp>
      <p:pic>
        <p:nvPicPr>
          <p:cNvPr id="9" name="图片 8">
            <a:extLst>
              <a:ext uri="{FF2B5EF4-FFF2-40B4-BE49-F238E27FC236}">
                <a16:creationId xmlns:a16="http://schemas.microsoft.com/office/drawing/2014/main" id="{C159FE67-61A0-4FEA-B6A0-4A4DA6656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54" y="2034057"/>
            <a:ext cx="12444136" cy="1965966"/>
          </a:xfrm>
          <a:prstGeom prst="rect">
            <a:avLst/>
          </a:prstGeom>
        </p:spPr>
      </p:pic>
      <p:sp>
        <p:nvSpPr>
          <p:cNvPr id="11" name="文本框 10">
            <a:extLst>
              <a:ext uri="{FF2B5EF4-FFF2-40B4-BE49-F238E27FC236}">
                <a16:creationId xmlns:a16="http://schemas.microsoft.com/office/drawing/2014/main" id="{C4435282-B162-4F99-9074-987AC2490B96}"/>
              </a:ext>
            </a:extLst>
          </p:cNvPr>
          <p:cNvSpPr txBox="1"/>
          <p:nvPr/>
        </p:nvSpPr>
        <p:spPr>
          <a:xfrm>
            <a:off x="5242711" y="24234309"/>
            <a:ext cx="5283286" cy="461665"/>
          </a:xfrm>
          <a:prstGeom prst="rect">
            <a:avLst/>
          </a:prstGeom>
          <a:noFill/>
        </p:spPr>
        <p:txBody>
          <a:bodyPr wrap="square" rtlCol="0">
            <a:spAutoFit/>
          </a:bodyPr>
          <a:lstStyle/>
          <a:p>
            <a:r>
              <a:rPr lang="en-CA" altLang="zh-CN" sz="2400" dirty="0">
                <a:ea typeface="Arial Unicode MS" panose="020B0604020202020204" pitchFamily="34" charset="-122"/>
                <a:cs typeface="Arial Unicode MS" panose="020B0604020202020204" pitchFamily="34" charset="-122"/>
              </a:rPr>
              <a:t>Figure 1. Reaction of </a:t>
            </a:r>
            <a:r>
              <a:rPr lang="en-CA" altLang="zh-CN" sz="2400" dirty="0" err="1">
                <a:ea typeface="Arial Unicode MS" panose="020B0604020202020204" pitchFamily="34" charset="-122"/>
                <a:cs typeface="Arial Unicode MS" panose="020B0604020202020204" pitchFamily="34" charset="-122"/>
              </a:rPr>
              <a:t>hydantoinase</a:t>
            </a:r>
            <a:r>
              <a:rPr lang="en-CA" altLang="zh-CN" sz="2400" dirty="0">
                <a:ea typeface="Arial Unicode MS" panose="020B0604020202020204" pitchFamily="34" charset="-122"/>
                <a:cs typeface="Arial Unicode MS" panose="020B0604020202020204" pitchFamily="34" charset="-122"/>
              </a:rPr>
              <a:t>.</a:t>
            </a:r>
          </a:p>
        </p:txBody>
      </p:sp>
      <p:sp>
        <p:nvSpPr>
          <p:cNvPr id="14" name="Rectangle: Rounded Corners 14">
            <a:extLst>
              <a:ext uri="{FF2B5EF4-FFF2-40B4-BE49-F238E27FC236}">
                <a16:creationId xmlns:a16="http://schemas.microsoft.com/office/drawing/2014/main" id="{E752C89E-C5F9-4B22-8D61-4CF9723428EE}"/>
              </a:ext>
            </a:extLst>
          </p:cNvPr>
          <p:cNvSpPr/>
          <p:nvPr/>
        </p:nvSpPr>
        <p:spPr>
          <a:xfrm>
            <a:off x="2862824" y="21106453"/>
            <a:ext cx="9243026" cy="2995102"/>
          </a:xfrm>
          <a:prstGeom prst="roundRect">
            <a:avLst>
              <a:gd name="adj" fmla="val 983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组合 16">
            <a:extLst>
              <a:ext uri="{FF2B5EF4-FFF2-40B4-BE49-F238E27FC236}">
                <a16:creationId xmlns:a16="http://schemas.microsoft.com/office/drawing/2014/main" id="{F330AD18-C2B7-4251-B138-2D0F4F6FB360}"/>
              </a:ext>
            </a:extLst>
          </p:cNvPr>
          <p:cNvGrpSpPr/>
          <p:nvPr/>
        </p:nvGrpSpPr>
        <p:grpSpPr>
          <a:xfrm>
            <a:off x="10335233" y="25342923"/>
            <a:ext cx="2743200" cy="4441740"/>
            <a:chOff x="10451552" y="24637909"/>
            <a:chExt cx="2743200" cy="4441740"/>
          </a:xfrm>
        </p:grpSpPr>
        <p:pic>
          <p:nvPicPr>
            <p:cNvPr id="21" name="Picture 53" descr="Map&#10;&#10;Description automatically generated">
              <a:extLst>
                <a:ext uri="{FF2B5EF4-FFF2-40B4-BE49-F238E27FC236}">
                  <a16:creationId xmlns:a16="http://schemas.microsoft.com/office/drawing/2014/main" id="{A1FFE563-3C25-4986-A987-FE90FE2710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333"/>
            <a:stretch/>
          </p:blipFill>
          <p:spPr>
            <a:xfrm>
              <a:off x="10680667" y="24637909"/>
              <a:ext cx="2286000" cy="2286000"/>
            </a:xfrm>
            <a:prstGeom prst="ellipse">
              <a:avLst/>
            </a:prstGeom>
            <a:effectLst>
              <a:outerShdw blurRad="114300" algn="ctr" rotWithShape="0">
                <a:prstClr val="black">
                  <a:alpha val="25000"/>
                </a:prstClr>
              </a:outerShdw>
            </a:effectLst>
          </p:spPr>
        </p:pic>
        <p:sp>
          <p:nvSpPr>
            <p:cNvPr id="24" name="Rectangle 61">
              <a:extLst>
                <a:ext uri="{FF2B5EF4-FFF2-40B4-BE49-F238E27FC236}">
                  <a16:creationId xmlns:a16="http://schemas.microsoft.com/office/drawing/2014/main" id="{887150B8-232E-447C-8432-3472EE8016BE}"/>
                </a:ext>
              </a:extLst>
            </p:cNvPr>
            <p:cNvSpPr/>
            <p:nvPr/>
          </p:nvSpPr>
          <p:spPr>
            <a:xfrm>
              <a:off x="10451552" y="27266809"/>
              <a:ext cx="2743200" cy="457200"/>
            </a:xfrm>
            <a:prstGeom prst="rect">
              <a:avLst/>
            </a:prstGeom>
            <a:noFill/>
            <a:ln/>
            <a:effectLst/>
          </p:spPr>
          <p:style>
            <a:lnRef idx="0">
              <a:schemeClr val="accent1"/>
            </a:lnRef>
            <a:fillRef idx="3">
              <a:schemeClr val="accent1"/>
            </a:fillRef>
            <a:effectRef idx="3">
              <a:schemeClr val="accent1"/>
            </a:effectRef>
            <a:fontRef idx="minor">
              <a:schemeClr val="lt1"/>
            </a:fontRef>
          </p:style>
          <p:txBody>
            <a:bodyPr wrap="none" lIns="0" tIns="0" rIns="0" bIns="0" rtlCol="0" anchor="t"/>
            <a:lstStyle/>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a:ln>
                    <a:noFill/>
                  </a:ln>
                  <a:solidFill>
                    <a:srgbClr val="0080FF"/>
                  </a:solidFill>
                  <a:effectLst/>
                  <a:uLnTx/>
                  <a:uFillTx/>
                  <a:latin typeface="Arial"/>
                  <a:ea typeface="黑体"/>
                  <a:cs typeface="+mn-cs"/>
                </a:rPr>
                <a:t>Enzyme</a:t>
              </a:r>
              <a:br>
                <a:rPr kumimoji="0" lang="en-US" sz="1800" b="1" i="0" u="none" strike="noStrike" kern="1200" cap="none" spc="0" normalizeH="0" baseline="0" noProof="0">
                  <a:ln>
                    <a:noFill/>
                  </a:ln>
                  <a:solidFill>
                    <a:srgbClr val="0080FF"/>
                  </a:solidFill>
                  <a:effectLst/>
                  <a:uLnTx/>
                  <a:uFillTx/>
                  <a:latin typeface="Arial"/>
                  <a:ea typeface="黑体"/>
                  <a:cs typeface="+mn-cs"/>
                </a:rPr>
              </a:br>
              <a:r>
                <a:rPr kumimoji="0" lang="en-US" sz="1800" b="1" i="0" u="none" strike="noStrike" kern="1200" cap="none" spc="0" normalizeH="0" baseline="0" noProof="0">
                  <a:ln>
                    <a:noFill/>
                  </a:ln>
                  <a:solidFill>
                    <a:srgbClr val="0080FF"/>
                  </a:solidFill>
                  <a:effectLst/>
                  <a:uLnTx/>
                  <a:uFillTx/>
                  <a:latin typeface="Arial"/>
                  <a:ea typeface="黑体"/>
                  <a:cs typeface="+mn-cs"/>
                </a:rPr>
                <a:t>Fermentation</a:t>
              </a:r>
              <a:endParaRPr kumimoji="0" lang="en-US" sz="1800" b="1" i="0" u="none" strike="noStrike" kern="1200" cap="none" spc="0" normalizeH="0" baseline="0" noProof="0" dirty="0">
                <a:ln>
                  <a:noFill/>
                </a:ln>
                <a:solidFill>
                  <a:srgbClr val="0080FF"/>
                </a:solidFill>
                <a:effectLst/>
                <a:uLnTx/>
                <a:uFillTx/>
                <a:latin typeface="Arial"/>
                <a:ea typeface="黑体"/>
                <a:cs typeface="+mn-cs"/>
              </a:endParaRPr>
            </a:p>
          </p:txBody>
        </p:sp>
        <p:sp>
          <p:nvSpPr>
            <p:cNvPr id="28" name="Rectangle 65">
              <a:extLst>
                <a:ext uri="{FF2B5EF4-FFF2-40B4-BE49-F238E27FC236}">
                  <a16:creationId xmlns:a16="http://schemas.microsoft.com/office/drawing/2014/main" id="{3ED535FE-F1A0-49E7-9547-0CE941E8790F}"/>
                </a:ext>
              </a:extLst>
            </p:cNvPr>
            <p:cNvSpPr/>
            <p:nvPr/>
          </p:nvSpPr>
          <p:spPr>
            <a:xfrm>
              <a:off x="10680236" y="28165249"/>
              <a:ext cx="2006459" cy="914400"/>
            </a:xfrm>
            <a:prstGeom prst="rect">
              <a:avLst/>
            </a:prstGeom>
            <a:noFill/>
            <a:ln>
              <a:noFill/>
            </a:ln>
            <a:effectLst/>
          </p:spPr>
          <p:style>
            <a:lnRef idx="0">
              <a:schemeClr val="accent1"/>
            </a:lnRef>
            <a:fillRef idx="3">
              <a:schemeClr val="accent1"/>
            </a:fillRef>
            <a:effectRef idx="3">
              <a:schemeClr val="accent1"/>
            </a:effectRef>
            <a:fontRef idx="minor">
              <a:schemeClr val="lt1"/>
            </a:fontRef>
          </p:style>
          <p:txBody>
            <a:bodyPr wrap="none" lIns="0" tIns="0" rIns="0" bIns="0" rtlCol="0" anchor="t" anchorCtr="1"/>
            <a:lstStyle/>
            <a:p>
              <a:pPr marL="152400" marR="0" lvl="0" indent="-152400" algn="l" defTabSz="457200" rtl="0" eaLnBrk="1" fontAlgn="auto" latinLnBrk="0" hangingPunct="1">
                <a:lnSpc>
                  <a:spcPts val="1200"/>
                </a:lnSpc>
                <a:spcBef>
                  <a:spcPts val="1200"/>
                </a:spcBef>
                <a:spcAft>
                  <a:spcPts val="0"/>
                </a:spcAft>
                <a:buClr>
                  <a:srgbClr val="FF8000"/>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a:ea typeface="黑体"/>
                  <a:cs typeface="+mn-cs"/>
                </a:rPr>
                <a:t>Fermentation</a:t>
              </a:r>
            </a:p>
            <a:p>
              <a:pPr marR="0" lvl="0" algn="l" defTabSz="457200" rtl="0" eaLnBrk="1" fontAlgn="auto" latinLnBrk="0" hangingPunct="1">
                <a:lnSpc>
                  <a:spcPts val="1200"/>
                </a:lnSpc>
                <a:spcBef>
                  <a:spcPts val="1200"/>
                </a:spcBef>
                <a:spcAft>
                  <a:spcPts val="0"/>
                </a:spcAft>
                <a:buClr>
                  <a:srgbClr val="FF8000"/>
                </a:buClr>
                <a:buSzTx/>
                <a:tabLst/>
                <a:defRPr/>
              </a:pPr>
              <a:r>
                <a:rPr lang="en-US" sz="1600" b="1" dirty="0">
                  <a:solidFill>
                    <a:prstClr val="black"/>
                  </a:solidFill>
                  <a:latin typeface="Arial"/>
                  <a:ea typeface="黑体"/>
                </a:rPr>
                <a:t>   </a:t>
              </a:r>
              <a:r>
                <a:rPr kumimoji="0" lang="en-US" sz="1600" b="1" i="0" u="none" strike="noStrike" kern="1200" cap="none" spc="0" normalizeH="0" baseline="0" noProof="0" dirty="0">
                  <a:ln>
                    <a:noFill/>
                  </a:ln>
                  <a:solidFill>
                    <a:prstClr val="black"/>
                  </a:solidFill>
                  <a:effectLst/>
                  <a:uLnTx/>
                  <a:uFillTx/>
                  <a:latin typeface="Arial"/>
                  <a:ea typeface="黑体"/>
                  <a:cs typeface="+mn-cs"/>
                </a:rPr>
                <a:t> optimization</a:t>
              </a:r>
            </a:p>
            <a:p>
              <a:pPr marL="152400" marR="0" lvl="0" indent="-152400" algn="l" defTabSz="457200" rtl="0" eaLnBrk="1" fontAlgn="auto" latinLnBrk="0" hangingPunct="1">
                <a:lnSpc>
                  <a:spcPts val="1200"/>
                </a:lnSpc>
                <a:spcBef>
                  <a:spcPts val="1200"/>
                </a:spcBef>
                <a:spcAft>
                  <a:spcPts val="0"/>
                </a:spcAft>
                <a:buClr>
                  <a:srgbClr val="FF8000"/>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a:ea typeface="黑体"/>
                  <a:cs typeface="+mn-cs"/>
                </a:rPr>
                <a:t>&gt;100 kg enzyme </a:t>
              </a:r>
            </a:p>
            <a:p>
              <a:pPr marR="0" lvl="0" algn="l" defTabSz="457200" rtl="0" eaLnBrk="1" fontAlgn="auto" latinLnBrk="0" hangingPunct="1">
                <a:lnSpc>
                  <a:spcPts val="1200"/>
                </a:lnSpc>
                <a:spcBef>
                  <a:spcPts val="1200"/>
                </a:spcBef>
                <a:spcAft>
                  <a:spcPts val="0"/>
                </a:spcAft>
                <a:buClr>
                  <a:srgbClr val="FF8000"/>
                </a:buClr>
                <a:buSzTx/>
                <a:tabLst/>
                <a:defRPr/>
              </a:pPr>
              <a:r>
                <a:rPr lang="en-US" sz="1600" b="1" dirty="0">
                  <a:solidFill>
                    <a:prstClr val="black"/>
                  </a:solidFill>
                  <a:latin typeface="Arial"/>
                  <a:ea typeface="黑体"/>
                </a:rPr>
                <a:t>    </a:t>
              </a:r>
              <a:r>
                <a:rPr kumimoji="0" lang="en-US" sz="1600" b="1" i="0" u="none" strike="noStrike" kern="1200" cap="none" spc="0" normalizeH="0" baseline="0" noProof="0" dirty="0">
                  <a:ln>
                    <a:noFill/>
                  </a:ln>
                  <a:solidFill>
                    <a:prstClr val="black"/>
                  </a:solidFill>
                  <a:effectLst/>
                  <a:uLnTx/>
                  <a:uFillTx/>
                  <a:latin typeface="Arial"/>
                  <a:ea typeface="黑体"/>
                  <a:cs typeface="+mn-cs"/>
                </a:rPr>
                <a:t>powder/week</a:t>
              </a:r>
            </a:p>
          </p:txBody>
        </p:sp>
      </p:grpSp>
      <p:grpSp>
        <p:nvGrpSpPr>
          <p:cNvPr id="16" name="组合 15">
            <a:extLst>
              <a:ext uri="{FF2B5EF4-FFF2-40B4-BE49-F238E27FC236}">
                <a16:creationId xmlns:a16="http://schemas.microsoft.com/office/drawing/2014/main" id="{5211BBEC-DCEA-470F-8080-9F801DEE2A98}"/>
              </a:ext>
            </a:extLst>
          </p:cNvPr>
          <p:cNvGrpSpPr/>
          <p:nvPr/>
        </p:nvGrpSpPr>
        <p:grpSpPr>
          <a:xfrm>
            <a:off x="7381763" y="25342923"/>
            <a:ext cx="3014576" cy="4407131"/>
            <a:chOff x="7498082" y="24637909"/>
            <a:chExt cx="3014576" cy="4407131"/>
          </a:xfrm>
        </p:grpSpPr>
        <p:sp>
          <p:nvSpPr>
            <p:cNvPr id="25" name="Rectangle 62">
              <a:extLst>
                <a:ext uri="{FF2B5EF4-FFF2-40B4-BE49-F238E27FC236}">
                  <a16:creationId xmlns:a16="http://schemas.microsoft.com/office/drawing/2014/main" id="{5AE4E609-E299-4C3B-B35D-3893E9E2B205}"/>
                </a:ext>
              </a:extLst>
            </p:cNvPr>
            <p:cNvSpPr/>
            <p:nvPr/>
          </p:nvSpPr>
          <p:spPr>
            <a:xfrm>
              <a:off x="7708352" y="27266809"/>
              <a:ext cx="2743200" cy="457200"/>
            </a:xfrm>
            <a:prstGeom prst="rect">
              <a:avLst/>
            </a:prstGeom>
            <a:noFill/>
            <a:ln/>
            <a:effectLst/>
          </p:spPr>
          <p:style>
            <a:lnRef idx="0">
              <a:schemeClr val="accent1"/>
            </a:lnRef>
            <a:fillRef idx="3">
              <a:schemeClr val="accent1"/>
            </a:fillRef>
            <a:effectRef idx="3">
              <a:schemeClr val="accent1"/>
            </a:effectRef>
            <a:fontRef idx="minor">
              <a:schemeClr val="lt1"/>
            </a:fontRef>
          </p:style>
          <p:txBody>
            <a:bodyPr wrap="none" lIns="0" tIns="0" rIns="0" bIns="0" rtlCol="0" anchor="t"/>
            <a:lstStyle/>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0FF"/>
                  </a:solidFill>
                  <a:effectLst/>
                  <a:uLnTx/>
                  <a:uFillTx/>
                  <a:latin typeface="Arial"/>
                  <a:ea typeface="黑体"/>
                  <a:cs typeface="+mn-cs"/>
                </a:rPr>
                <a:t>Process</a:t>
              </a:r>
              <a:br>
                <a:rPr kumimoji="0" lang="en-US" sz="1800" b="1" i="0" u="none" strike="noStrike" kern="1200" cap="none" spc="0" normalizeH="0" baseline="0" noProof="0" dirty="0">
                  <a:ln>
                    <a:noFill/>
                  </a:ln>
                  <a:solidFill>
                    <a:srgbClr val="0080FF"/>
                  </a:solidFill>
                  <a:effectLst/>
                  <a:uLnTx/>
                  <a:uFillTx/>
                  <a:latin typeface="Arial"/>
                  <a:ea typeface="黑体"/>
                  <a:cs typeface="+mn-cs"/>
                </a:rPr>
              </a:br>
              <a:r>
                <a:rPr kumimoji="0" lang="en-US" sz="1800" b="1" i="0" u="none" strike="noStrike" kern="1200" cap="none" spc="0" normalizeH="0" baseline="0" noProof="0" dirty="0">
                  <a:ln>
                    <a:noFill/>
                  </a:ln>
                  <a:solidFill>
                    <a:srgbClr val="0080FF"/>
                  </a:solidFill>
                  <a:effectLst/>
                  <a:uLnTx/>
                  <a:uFillTx/>
                  <a:latin typeface="Arial"/>
                  <a:ea typeface="黑体"/>
                  <a:cs typeface="+mn-cs"/>
                </a:rPr>
                <a:t>Development</a:t>
              </a:r>
            </a:p>
          </p:txBody>
        </p:sp>
        <p:sp>
          <p:nvSpPr>
            <p:cNvPr id="29" name="Rectangle 67">
              <a:extLst>
                <a:ext uri="{FF2B5EF4-FFF2-40B4-BE49-F238E27FC236}">
                  <a16:creationId xmlns:a16="http://schemas.microsoft.com/office/drawing/2014/main" id="{06D7CF38-44DE-4C59-88CE-D28E07B73F48}"/>
                </a:ext>
              </a:extLst>
            </p:cNvPr>
            <p:cNvSpPr/>
            <p:nvPr/>
          </p:nvSpPr>
          <p:spPr>
            <a:xfrm>
              <a:off x="7498082" y="28130640"/>
              <a:ext cx="3014576" cy="914400"/>
            </a:xfrm>
            <a:prstGeom prst="rect">
              <a:avLst/>
            </a:prstGeom>
            <a:noFill/>
            <a:ln>
              <a:noFill/>
            </a:ln>
            <a:effectLst/>
          </p:spPr>
          <p:style>
            <a:lnRef idx="0">
              <a:schemeClr val="accent1"/>
            </a:lnRef>
            <a:fillRef idx="3">
              <a:schemeClr val="accent1"/>
            </a:fillRef>
            <a:effectRef idx="3">
              <a:schemeClr val="accent1"/>
            </a:effectRef>
            <a:fontRef idx="minor">
              <a:schemeClr val="lt1"/>
            </a:fontRef>
          </p:style>
          <p:txBody>
            <a:bodyPr wrap="none" lIns="0" tIns="0" rIns="0" bIns="0" rtlCol="0" anchor="t" anchorCtr="1"/>
            <a:lstStyle/>
            <a:p>
              <a:pPr marL="152400" marR="0" lvl="0" indent="-152400" algn="l" defTabSz="457200" rtl="0" eaLnBrk="1" fontAlgn="auto" latinLnBrk="0" hangingPunct="1">
                <a:lnSpc>
                  <a:spcPts val="1200"/>
                </a:lnSpc>
                <a:spcBef>
                  <a:spcPts val="1200"/>
                </a:spcBef>
                <a:spcAft>
                  <a:spcPts val="0"/>
                </a:spcAft>
                <a:buClr>
                  <a:srgbClr val="FF8000"/>
                </a:buClr>
                <a:buSzTx/>
                <a:buFont typeface="Arial" panose="020B0604020202020204" pitchFamily="34" charset="0"/>
                <a:buChar char="•"/>
                <a:tabLst/>
                <a:defRPr/>
              </a:pPr>
              <a:r>
                <a:rPr lang="en-US" sz="1600" b="1" dirty="0">
                  <a:solidFill>
                    <a:prstClr val="black"/>
                  </a:solidFill>
                  <a:latin typeface="Arial"/>
                  <a:ea typeface="黑体"/>
                </a:rPr>
                <a:t>Route scouting and </a:t>
              </a:r>
            </a:p>
            <a:p>
              <a:pPr marR="0" lvl="0" algn="l" defTabSz="457200" rtl="0" eaLnBrk="1" fontAlgn="auto" latinLnBrk="0" hangingPunct="1">
                <a:lnSpc>
                  <a:spcPts val="1200"/>
                </a:lnSpc>
                <a:spcBef>
                  <a:spcPts val="1200"/>
                </a:spcBef>
                <a:spcAft>
                  <a:spcPts val="0"/>
                </a:spcAft>
                <a:buClr>
                  <a:srgbClr val="FF8000"/>
                </a:buClr>
                <a:buSzTx/>
                <a:tabLst/>
                <a:defRPr/>
              </a:pPr>
              <a:r>
                <a:rPr lang="en-US" sz="1600" b="1" dirty="0">
                  <a:solidFill>
                    <a:prstClr val="black"/>
                  </a:solidFill>
                  <a:latin typeface="Arial"/>
                  <a:ea typeface="黑体"/>
                </a:rPr>
                <a:t>  development</a:t>
              </a:r>
              <a:endParaRPr kumimoji="0" lang="en-US" sz="1600" b="1" i="0" u="none" strike="noStrike" kern="1200" cap="none" spc="0" normalizeH="0" baseline="0" noProof="0" dirty="0">
                <a:ln>
                  <a:noFill/>
                </a:ln>
                <a:solidFill>
                  <a:prstClr val="black"/>
                </a:solidFill>
                <a:effectLst/>
                <a:uLnTx/>
                <a:uFillTx/>
                <a:latin typeface="Arial"/>
                <a:ea typeface="黑体"/>
                <a:cs typeface="+mn-cs"/>
              </a:endParaRPr>
            </a:p>
            <a:p>
              <a:pPr marL="152400" marR="0" lvl="0" indent="-152400" algn="l" defTabSz="457200" rtl="0" eaLnBrk="1" fontAlgn="auto" latinLnBrk="0" hangingPunct="1">
                <a:lnSpc>
                  <a:spcPts val="1200"/>
                </a:lnSpc>
                <a:spcBef>
                  <a:spcPts val="1200"/>
                </a:spcBef>
                <a:spcAft>
                  <a:spcPts val="0"/>
                </a:spcAft>
                <a:buClr>
                  <a:srgbClr val="FF8000"/>
                </a:buClr>
                <a:buSzTx/>
                <a:buFont typeface="Arial" panose="020B0604020202020204" pitchFamily="34" charset="0"/>
                <a:buChar char="•"/>
                <a:tabLst/>
                <a:defRPr/>
              </a:pPr>
              <a:r>
                <a:rPr kumimoji="0" lang="en-US" altLang="zh-CN" sz="1600" b="1" i="0" u="none" strike="noStrike" kern="1200" cap="none" spc="0" normalizeH="0" baseline="0" noProof="0" dirty="0">
                  <a:ln>
                    <a:noFill/>
                  </a:ln>
                  <a:solidFill>
                    <a:prstClr val="black"/>
                  </a:solidFill>
                  <a:effectLst/>
                  <a:uLnTx/>
                  <a:uFillTx/>
                  <a:latin typeface="Arial"/>
                  <a:ea typeface="黑体"/>
                  <a:cs typeface="+mn-cs"/>
                </a:rPr>
                <a:t>100+ enzyme processes</a:t>
              </a:r>
            </a:p>
            <a:p>
              <a:pPr marR="0" lvl="0" algn="l" defTabSz="457200" rtl="0" eaLnBrk="1" fontAlgn="auto" latinLnBrk="0" hangingPunct="1">
                <a:lnSpc>
                  <a:spcPts val="1200"/>
                </a:lnSpc>
                <a:spcBef>
                  <a:spcPts val="1200"/>
                </a:spcBef>
                <a:spcAft>
                  <a:spcPts val="0"/>
                </a:spcAft>
                <a:buClr>
                  <a:srgbClr val="FF8000"/>
                </a:buClr>
                <a:buSzTx/>
                <a:tabLst/>
                <a:defRPr/>
              </a:pPr>
              <a:r>
                <a:rPr lang="en-US" altLang="zh-CN" sz="1600" b="1" dirty="0">
                  <a:solidFill>
                    <a:prstClr val="black"/>
                  </a:solidFill>
                  <a:latin typeface="Arial"/>
                  <a:ea typeface="黑体"/>
                </a:rPr>
                <a:t>   per </a:t>
              </a:r>
              <a:r>
                <a:rPr kumimoji="0" lang="en-US" altLang="zh-CN" sz="1600" b="1" i="0" u="none" strike="noStrike" kern="1200" cap="none" spc="0" normalizeH="0" baseline="0" noProof="0" dirty="0">
                  <a:ln>
                    <a:noFill/>
                  </a:ln>
                  <a:solidFill>
                    <a:prstClr val="black"/>
                  </a:solidFill>
                  <a:effectLst/>
                  <a:uLnTx/>
                  <a:uFillTx/>
                  <a:latin typeface="Arial"/>
                  <a:ea typeface="黑体"/>
                  <a:cs typeface="+mn-cs"/>
                </a:rPr>
                <a:t>year</a:t>
              </a:r>
            </a:p>
            <a:p>
              <a:pPr marL="152400" marR="0" lvl="0" indent="-152400" algn="l" defTabSz="457200" rtl="0" eaLnBrk="1" fontAlgn="auto" latinLnBrk="0" hangingPunct="1">
                <a:lnSpc>
                  <a:spcPts val="1200"/>
                </a:lnSpc>
                <a:spcBef>
                  <a:spcPts val="1200"/>
                </a:spcBef>
                <a:spcAft>
                  <a:spcPts val="0"/>
                </a:spcAft>
                <a:buClr>
                  <a:srgbClr val="FF8000"/>
                </a:buClr>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Arial"/>
                <a:ea typeface="黑体"/>
                <a:cs typeface="+mn-cs"/>
              </a:endParaRPr>
            </a:p>
          </p:txBody>
        </p:sp>
        <p:pic>
          <p:nvPicPr>
            <p:cNvPr id="30" name="Picture 68" descr="A picture containing indoor, table, sitting, desk&#10;&#10;Description automatically generated">
              <a:extLst>
                <a:ext uri="{FF2B5EF4-FFF2-40B4-BE49-F238E27FC236}">
                  <a16:creationId xmlns:a16="http://schemas.microsoft.com/office/drawing/2014/main" id="{2E42C757-9887-4EBD-80AF-B2C36C20E73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67" r="26665"/>
            <a:stretch/>
          </p:blipFill>
          <p:spPr>
            <a:xfrm>
              <a:off x="7855887" y="24637909"/>
              <a:ext cx="2286000" cy="2286000"/>
            </a:xfrm>
            <a:prstGeom prst="ellipse">
              <a:avLst/>
            </a:prstGeom>
            <a:effectLst>
              <a:outerShdw blurRad="114300" algn="ctr" rotWithShape="0">
                <a:prstClr val="black">
                  <a:alpha val="25000"/>
                </a:prstClr>
              </a:outerShdw>
            </a:effectLst>
          </p:spPr>
        </p:pic>
      </p:grpSp>
      <p:grpSp>
        <p:nvGrpSpPr>
          <p:cNvPr id="15" name="组合 14">
            <a:extLst>
              <a:ext uri="{FF2B5EF4-FFF2-40B4-BE49-F238E27FC236}">
                <a16:creationId xmlns:a16="http://schemas.microsoft.com/office/drawing/2014/main" id="{A96B37D5-3BAE-4C0B-AE7D-330C53A8617A}"/>
              </a:ext>
            </a:extLst>
          </p:cNvPr>
          <p:cNvGrpSpPr/>
          <p:nvPr/>
        </p:nvGrpSpPr>
        <p:grpSpPr>
          <a:xfrm>
            <a:off x="4848831" y="25313080"/>
            <a:ext cx="2743201" cy="4419477"/>
            <a:chOff x="4965150" y="24608066"/>
            <a:chExt cx="2743201" cy="4419477"/>
          </a:xfrm>
        </p:grpSpPr>
        <p:sp>
          <p:nvSpPr>
            <p:cNvPr id="23" name="Rectangle 56">
              <a:extLst>
                <a:ext uri="{FF2B5EF4-FFF2-40B4-BE49-F238E27FC236}">
                  <a16:creationId xmlns:a16="http://schemas.microsoft.com/office/drawing/2014/main" id="{D85FC38F-57BA-4039-9C39-C5AF78B2591B}"/>
                </a:ext>
              </a:extLst>
            </p:cNvPr>
            <p:cNvSpPr/>
            <p:nvPr/>
          </p:nvSpPr>
          <p:spPr>
            <a:xfrm>
              <a:off x="4965151" y="27266809"/>
              <a:ext cx="2743200" cy="457200"/>
            </a:xfrm>
            <a:prstGeom prst="rect">
              <a:avLst/>
            </a:prstGeom>
            <a:noFill/>
            <a:ln/>
            <a:effectLst/>
          </p:spPr>
          <p:style>
            <a:lnRef idx="0">
              <a:schemeClr val="accent1"/>
            </a:lnRef>
            <a:fillRef idx="3">
              <a:schemeClr val="accent1"/>
            </a:fillRef>
            <a:effectRef idx="3">
              <a:schemeClr val="accent1"/>
            </a:effectRef>
            <a:fontRef idx="minor">
              <a:schemeClr val="lt1"/>
            </a:fontRef>
          </p:style>
          <p:txBody>
            <a:bodyPr wrap="none" lIns="0" tIns="0" rIns="0" bIns="0" rtlCol="0" anchor="t"/>
            <a:lstStyle/>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0FF"/>
                  </a:solidFill>
                  <a:effectLst/>
                  <a:uLnTx/>
                  <a:uFillTx/>
                  <a:latin typeface="Arial"/>
                  <a:ea typeface="黑体"/>
                  <a:cs typeface="+mn-cs"/>
                </a:rPr>
                <a:t>Enzyme</a:t>
              </a:r>
              <a:br>
                <a:rPr kumimoji="0" lang="en-US" sz="1800" b="1" i="0" u="none" strike="noStrike" kern="1200" cap="none" spc="0" normalizeH="0" baseline="0" noProof="0" dirty="0">
                  <a:ln>
                    <a:noFill/>
                  </a:ln>
                  <a:solidFill>
                    <a:srgbClr val="0080FF"/>
                  </a:solidFill>
                  <a:effectLst/>
                  <a:uLnTx/>
                  <a:uFillTx/>
                  <a:latin typeface="Arial"/>
                  <a:ea typeface="黑体"/>
                  <a:cs typeface="+mn-cs"/>
                </a:rPr>
              </a:br>
              <a:r>
                <a:rPr kumimoji="0" lang="en-US" sz="1800" b="1" i="0" u="none" strike="noStrike" kern="1200" cap="none" spc="0" normalizeH="0" baseline="0" noProof="0" dirty="0">
                  <a:ln>
                    <a:noFill/>
                  </a:ln>
                  <a:solidFill>
                    <a:srgbClr val="0080FF"/>
                  </a:solidFill>
                  <a:effectLst/>
                  <a:uLnTx/>
                  <a:uFillTx/>
                  <a:latin typeface="Arial"/>
                  <a:ea typeface="黑体"/>
                  <a:cs typeface="+mn-cs"/>
                </a:rPr>
                <a:t>Evolution</a:t>
              </a:r>
            </a:p>
          </p:txBody>
        </p:sp>
        <p:sp>
          <p:nvSpPr>
            <p:cNvPr id="27" name="Rectangle 64">
              <a:extLst>
                <a:ext uri="{FF2B5EF4-FFF2-40B4-BE49-F238E27FC236}">
                  <a16:creationId xmlns:a16="http://schemas.microsoft.com/office/drawing/2014/main" id="{361E3F54-1739-4082-9E06-1C9E60157994}"/>
                </a:ext>
              </a:extLst>
            </p:cNvPr>
            <p:cNvSpPr/>
            <p:nvPr/>
          </p:nvSpPr>
          <p:spPr>
            <a:xfrm>
              <a:off x="4965150" y="28113143"/>
              <a:ext cx="2319209" cy="914400"/>
            </a:xfrm>
            <a:prstGeom prst="rect">
              <a:avLst/>
            </a:prstGeom>
            <a:noFill/>
            <a:ln>
              <a:noFill/>
            </a:ln>
            <a:effectLst/>
          </p:spPr>
          <p:style>
            <a:lnRef idx="0">
              <a:schemeClr val="accent1"/>
            </a:lnRef>
            <a:fillRef idx="3">
              <a:schemeClr val="accent1"/>
            </a:fillRef>
            <a:effectRef idx="3">
              <a:schemeClr val="accent1"/>
            </a:effectRef>
            <a:fontRef idx="minor">
              <a:schemeClr val="lt1"/>
            </a:fontRef>
          </p:style>
          <p:txBody>
            <a:bodyPr wrap="none" lIns="0" tIns="0" rIns="0" bIns="0" rtlCol="0" anchor="t" anchorCtr="1"/>
            <a:lstStyle/>
            <a:p>
              <a:pPr marL="152400" marR="0" lvl="0" indent="-152400" algn="l" defTabSz="457200" rtl="0" eaLnBrk="1" fontAlgn="auto" latinLnBrk="0" hangingPunct="1">
                <a:lnSpc>
                  <a:spcPts val="1200"/>
                </a:lnSpc>
                <a:spcBef>
                  <a:spcPts val="1200"/>
                </a:spcBef>
                <a:spcAft>
                  <a:spcPts val="0"/>
                </a:spcAft>
                <a:buClr>
                  <a:srgbClr val="FF8000"/>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a:ea typeface="黑体"/>
                  <a:cs typeface="+mn-cs"/>
                </a:rPr>
                <a:t>Next gen sequencing</a:t>
              </a:r>
            </a:p>
            <a:p>
              <a:pPr marL="152400" marR="0" lvl="0" indent="-152400" algn="l" defTabSz="457200" rtl="0" eaLnBrk="1" fontAlgn="auto" latinLnBrk="0" hangingPunct="1">
                <a:lnSpc>
                  <a:spcPts val="1200"/>
                </a:lnSpc>
                <a:spcBef>
                  <a:spcPts val="1200"/>
                </a:spcBef>
                <a:spcAft>
                  <a:spcPts val="0"/>
                </a:spcAft>
                <a:buClr>
                  <a:srgbClr val="FF8000"/>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a:ea typeface="黑体"/>
                  <a:cs typeface="+mn-cs"/>
                </a:rPr>
                <a:t>1,000+ m</a:t>
              </a:r>
              <a:r>
                <a:rPr kumimoji="0" lang="en-US" sz="1600" b="1" i="0" u="none" strike="noStrike" kern="1200" cap="none" spc="0" normalizeH="0" baseline="30000" noProof="0" dirty="0">
                  <a:ln>
                    <a:noFill/>
                  </a:ln>
                  <a:solidFill>
                    <a:prstClr val="black"/>
                  </a:solidFill>
                  <a:effectLst/>
                  <a:uLnTx/>
                  <a:uFillTx/>
                  <a:latin typeface="Arial"/>
                  <a:ea typeface="黑体"/>
                  <a:cs typeface="+mn-cs"/>
                </a:rPr>
                <a:t>2</a:t>
              </a:r>
              <a:r>
                <a:rPr kumimoji="0" lang="en-US" sz="1600" b="1" i="0" u="none" strike="noStrike" kern="1200" cap="none" spc="0" normalizeH="0" baseline="0" noProof="0" dirty="0">
                  <a:ln>
                    <a:noFill/>
                  </a:ln>
                  <a:solidFill>
                    <a:prstClr val="black"/>
                  </a:solidFill>
                  <a:effectLst/>
                  <a:uLnTx/>
                  <a:uFillTx/>
                  <a:latin typeface="Arial"/>
                  <a:ea typeface="黑体"/>
                  <a:cs typeface="+mn-cs"/>
                </a:rPr>
                <a:t> biochemistry</a:t>
              </a:r>
            </a:p>
            <a:p>
              <a:pPr marR="0" lvl="0" algn="l" defTabSz="457200" rtl="0" eaLnBrk="1" fontAlgn="auto" latinLnBrk="0" hangingPunct="1">
                <a:lnSpc>
                  <a:spcPts val="1200"/>
                </a:lnSpc>
                <a:spcBef>
                  <a:spcPts val="1200"/>
                </a:spcBef>
                <a:spcAft>
                  <a:spcPts val="0"/>
                </a:spcAft>
                <a:buClr>
                  <a:srgbClr val="FF8000"/>
                </a:buClr>
                <a:buSzTx/>
                <a:tabLst/>
                <a:defRPr/>
              </a:pPr>
              <a:r>
                <a:rPr lang="en-US" sz="1600" b="1" dirty="0">
                  <a:solidFill>
                    <a:prstClr val="black"/>
                  </a:solidFill>
                  <a:latin typeface="Arial"/>
                  <a:ea typeface="黑体"/>
                </a:rPr>
                <a:t>  </a:t>
              </a:r>
              <a:r>
                <a:rPr kumimoji="0" lang="en-US" sz="1600" b="1" i="0" u="none" strike="noStrike" kern="1200" cap="none" spc="0" normalizeH="0" baseline="0" noProof="0" dirty="0">
                  <a:ln>
                    <a:noFill/>
                  </a:ln>
                  <a:solidFill>
                    <a:prstClr val="black"/>
                  </a:solidFill>
                  <a:effectLst/>
                  <a:uLnTx/>
                  <a:uFillTx/>
                  <a:latin typeface="Arial"/>
                  <a:ea typeface="黑体"/>
                  <a:cs typeface="+mn-cs"/>
                </a:rPr>
                <a:t> lab</a:t>
              </a:r>
              <a:endParaRPr kumimoji="0" lang="en-US" sz="1200" b="1" i="0" u="none" strike="noStrike" kern="1200" cap="none" spc="0" normalizeH="0" baseline="30000" noProof="0" dirty="0">
                <a:ln>
                  <a:noFill/>
                </a:ln>
                <a:solidFill>
                  <a:prstClr val="black"/>
                </a:solidFill>
                <a:effectLst/>
                <a:uLnTx/>
                <a:uFillTx/>
                <a:latin typeface="Arial"/>
                <a:ea typeface="黑体"/>
                <a:cs typeface="+mn-cs"/>
              </a:endParaRPr>
            </a:p>
          </p:txBody>
        </p:sp>
        <p:pic>
          <p:nvPicPr>
            <p:cNvPr id="31" name="图片 1">
              <a:extLst>
                <a:ext uri="{FF2B5EF4-FFF2-40B4-BE49-F238E27FC236}">
                  <a16:creationId xmlns:a16="http://schemas.microsoft.com/office/drawing/2014/main" id="{6D54DBEB-884C-487C-80B2-A674AD974CF1}"/>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5017345" y="24608066"/>
              <a:ext cx="2299762" cy="2293706"/>
            </a:xfrm>
            <a:prstGeom prst="ellipse">
              <a:avLst/>
            </a:prstGeom>
            <a:effectLst>
              <a:outerShdw blurRad="114300" algn="ctr" rotWithShape="0">
                <a:prstClr val="black">
                  <a:alpha val="25000"/>
                </a:prstClr>
              </a:outerShdw>
            </a:effectLst>
          </p:spPr>
        </p:pic>
      </p:grpSp>
      <p:grpSp>
        <p:nvGrpSpPr>
          <p:cNvPr id="12" name="组合 11">
            <a:extLst>
              <a:ext uri="{FF2B5EF4-FFF2-40B4-BE49-F238E27FC236}">
                <a16:creationId xmlns:a16="http://schemas.microsoft.com/office/drawing/2014/main" id="{92C1F107-B05D-4031-9952-3F37876A76D3}"/>
              </a:ext>
            </a:extLst>
          </p:cNvPr>
          <p:cNvGrpSpPr/>
          <p:nvPr/>
        </p:nvGrpSpPr>
        <p:grpSpPr>
          <a:xfrm>
            <a:off x="1832855" y="25382102"/>
            <a:ext cx="2743200" cy="4423026"/>
            <a:chOff x="1949174" y="24619561"/>
            <a:chExt cx="2743200" cy="4423026"/>
          </a:xfrm>
        </p:grpSpPr>
        <p:sp>
          <p:nvSpPr>
            <p:cNvPr id="22" name="Rectangle 54">
              <a:extLst>
                <a:ext uri="{FF2B5EF4-FFF2-40B4-BE49-F238E27FC236}">
                  <a16:creationId xmlns:a16="http://schemas.microsoft.com/office/drawing/2014/main" id="{76052E12-1D7A-4705-A4AD-06EB562C4F9C}"/>
                </a:ext>
              </a:extLst>
            </p:cNvPr>
            <p:cNvSpPr/>
            <p:nvPr/>
          </p:nvSpPr>
          <p:spPr>
            <a:xfrm>
              <a:off x="1949174" y="27299833"/>
              <a:ext cx="2743200" cy="457200"/>
            </a:xfrm>
            <a:prstGeom prst="rect">
              <a:avLst/>
            </a:prstGeom>
            <a:noFill/>
            <a:ln/>
            <a:effectLst/>
          </p:spPr>
          <p:style>
            <a:lnRef idx="0">
              <a:schemeClr val="accent1"/>
            </a:lnRef>
            <a:fillRef idx="3">
              <a:schemeClr val="accent1"/>
            </a:fillRef>
            <a:effectRef idx="3">
              <a:schemeClr val="accent1"/>
            </a:effectRef>
            <a:fontRef idx="minor">
              <a:schemeClr val="lt1"/>
            </a:fontRef>
          </p:style>
          <p:txBody>
            <a:bodyPr wrap="none" lIns="0" tIns="0" rIns="0" bIns="0" rtlCol="0" anchor="t"/>
            <a:lstStyle/>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0FF"/>
                  </a:solidFill>
                  <a:effectLst/>
                  <a:uLnTx/>
                  <a:uFillTx/>
                  <a:latin typeface="Arial"/>
                  <a:ea typeface="黑体"/>
                  <a:cs typeface="+mn-cs"/>
                </a:rPr>
                <a:t>Enzyme</a:t>
              </a:r>
              <a:br>
                <a:rPr kumimoji="0" lang="en-US" sz="1800" b="1" i="0" u="none" strike="noStrike" kern="1200" cap="none" spc="0" normalizeH="0" baseline="0" noProof="0" dirty="0">
                  <a:ln>
                    <a:noFill/>
                  </a:ln>
                  <a:solidFill>
                    <a:srgbClr val="0080FF"/>
                  </a:solidFill>
                  <a:effectLst/>
                  <a:uLnTx/>
                  <a:uFillTx/>
                  <a:latin typeface="Arial"/>
                  <a:ea typeface="黑体"/>
                  <a:cs typeface="+mn-cs"/>
                </a:rPr>
              </a:br>
              <a:r>
                <a:rPr kumimoji="0" lang="en-US" sz="1800" b="1" i="0" u="none" strike="noStrike" kern="1200" cap="none" spc="0" normalizeH="0" baseline="0" noProof="0" dirty="0">
                  <a:ln>
                    <a:noFill/>
                  </a:ln>
                  <a:solidFill>
                    <a:srgbClr val="0080FF"/>
                  </a:solidFill>
                  <a:effectLst/>
                  <a:uLnTx/>
                  <a:uFillTx/>
                  <a:latin typeface="Arial"/>
                  <a:ea typeface="黑体"/>
                  <a:cs typeface="+mn-cs"/>
                </a:rPr>
                <a:t>Screening</a:t>
              </a:r>
            </a:p>
          </p:txBody>
        </p:sp>
        <p:sp>
          <p:nvSpPr>
            <p:cNvPr id="26" name="Rectangle 63">
              <a:extLst>
                <a:ext uri="{FF2B5EF4-FFF2-40B4-BE49-F238E27FC236}">
                  <a16:creationId xmlns:a16="http://schemas.microsoft.com/office/drawing/2014/main" id="{E85239AF-6E9B-4849-9F55-1B7D25E51949}"/>
                </a:ext>
              </a:extLst>
            </p:cNvPr>
            <p:cNvSpPr/>
            <p:nvPr/>
          </p:nvSpPr>
          <p:spPr>
            <a:xfrm>
              <a:off x="2049309" y="28128187"/>
              <a:ext cx="2429255" cy="914400"/>
            </a:xfrm>
            <a:prstGeom prst="rect">
              <a:avLst/>
            </a:prstGeom>
            <a:noFill/>
            <a:ln>
              <a:noFill/>
            </a:ln>
            <a:effectLst/>
          </p:spPr>
          <p:style>
            <a:lnRef idx="0">
              <a:schemeClr val="accent1"/>
            </a:lnRef>
            <a:fillRef idx="3">
              <a:schemeClr val="accent1"/>
            </a:fillRef>
            <a:effectRef idx="3">
              <a:schemeClr val="accent1"/>
            </a:effectRef>
            <a:fontRef idx="minor">
              <a:schemeClr val="lt1"/>
            </a:fontRef>
          </p:style>
          <p:txBody>
            <a:bodyPr wrap="none" lIns="0" tIns="0" rIns="0" bIns="0" rtlCol="0" anchor="t" anchorCtr="1"/>
            <a:lstStyle/>
            <a:p>
              <a:pPr marL="152400" marR="0" lvl="0" indent="-152400" algn="l" defTabSz="457200" rtl="0" eaLnBrk="1" fontAlgn="auto" latinLnBrk="0" hangingPunct="1">
                <a:lnSpc>
                  <a:spcPts val="1200"/>
                </a:lnSpc>
                <a:spcBef>
                  <a:spcPts val="1200"/>
                </a:spcBef>
                <a:spcAft>
                  <a:spcPts val="0"/>
                </a:spcAft>
                <a:buClr>
                  <a:srgbClr val="FF8000"/>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a:ea typeface="黑体"/>
                  <a:cs typeface="+mn-cs"/>
                </a:rPr>
                <a:t>20+ reaction types*</a:t>
              </a:r>
            </a:p>
            <a:p>
              <a:pPr marL="152400" marR="0" lvl="0" indent="-152400" algn="l" defTabSz="457200" rtl="0" eaLnBrk="1" fontAlgn="auto" latinLnBrk="0" hangingPunct="1">
                <a:lnSpc>
                  <a:spcPts val="1200"/>
                </a:lnSpc>
                <a:spcBef>
                  <a:spcPts val="1200"/>
                </a:spcBef>
                <a:spcAft>
                  <a:spcPts val="0"/>
                </a:spcAft>
                <a:buClr>
                  <a:srgbClr val="FF8000"/>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a:ea typeface="黑体"/>
                  <a:cs typeface="+mn-cs"/>
                </a:rPr>
                <a:t>2,000+ in-house </a:t>
              </a:r>
            </a:p>
            <a:p>
              <a:pPr marR="0" lvl="0" algn="l" defTabSz="457200" rtl="0" eaLnBrk="1" fontAlgn="auto" latinLnBrk="0" hangingPunct="1">
                <a:lnSpc>
                  <a:spcPts val="1200"/>
                </a:lnSpc>
                <a:spcBef>
                  <a:spcPts val="1200"/>
                </a:spcBef>
                <a:spcAft>
                  <a:spcPts val="0"/>
                </a:spcAft>
                <a:buClr>
                  <a:srgbClr val="FF8000"/>
                </a:buClr>
                <a:buSzTx/>
                <a:tabLst/>
                <a:defRPr/>
              </a:pPr>
              <a:r>
                <a:rPr lang="en-US" sz="1600" b="1" dirty="0">
                  <a:solidFill>
                    <a:prstClr val="black"/>
                  </a:solidFill>
                  <a:latin typeface="Arial"/>
                  <a:ea typeface="黑体"/>
                </a:rPr>
                <a:t>   </a:t>
              </a:r>
              <a:r>
                <a:rPr kumimoji="0" lang="en-US" sz="1600" b="1" i="0" u="none" strike="noStrike" kern="1200" cap="none" spc="0" normalizeH="0" baseline="0" noProof="0" dirty="0">
                  <a:ln>
                    <a:noFill/>
                  </a:ln>
                  <a:solidFill>
                    <a:prstClr val="black"/>
                  </a:solidFill>
                  <a:effectLst/>
                  <a:uLnTx/>
                  <a:uFillTx/>
                  <a:latin typeface="Arial"/>
                  <a:ea typeface="黑体"/>
                  <a:cs typeface="+mn-cs"/>
                </a:rPr>
                <a:t>enzymes</a:t>
              </a:r>
            </a:p>
          </p:txBody>
        </p:sp>
        <p:pic>
          <p:nvPicPr>
            <p:cNvPr id="32" name="图片 19">
              <a:extLst>
                <a:ext uri="{FF2B5EF4-FFF2-40B4-BE49-F238E27FC236}">
                  <a16:creationId xmlns:a16="http://schemas.microsoft.com/office/drawing/2014/main" id="{A5A825A8-2F33-46B2-91A1-1D8A597E8862}"/>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b="7835"/>
            <a:stretch/>
          </p:blipFill>
          <p:spPr>
            <a:xfrm>
              <a:off x="2192367" y="24619561"/>
              <a:ext cx="2286198" cy="2294990"/>
            </a:xfrm>
            <a:prstGeom prst="ellipse">
              <a:avLst/>
            </a:prstGeom>
            <a:effectLst>
              <a:outerShdw blurRad="114300" algn="ctr" rotWithShape="0">
                <a:prstClr val="black">
                  <a:alpha val="25000"/>
                </a:prstClr>
              </a:outerShdw>
            </a:effectLst>
          </p:spPr>
        </p:pic>
      </p:grpSp>
      <p:sp>
        <p:nvSpPr>
          <p:cNvPr id="33" name="Rectangle: Rounded Corners 72">
            <a:extLst>
              <a:ext uri="{FF2B5EF4-FFF2-40B4-BE49-F238E27FC236}">
                <a16:creationId xmlns:a16="http://schemas.microsoft.com/office/drawing/2014/main" id="{F70920BF-1794-4FDD-B588-BFA7A0BF901E}"/>
              </a:ext>
            </a:extLst>
          </p:cNvPr>
          <p:cNvSpPr/>
          <p:nvPr/>
        </p:nvSpPr>
        <p:spPr>
          <a:xfrm>
            <a:off x="1832852" y="25063277"/>
            <a:ext cx="2628905" cy="5513695"/>
          </a:xfrm>
          <a:prstGeom prst="roundRect">
            <a:avLst>
              <a:gd name="adj" fmla="val 8095"/>
            </a:avLst>
          </a:prstGeom>
          <a:noFill/>
          <a:ln w="53975" cap="rnd">
            <a:solidFill>
              <a:schemeClr val="accent1">
                <a:shade val="50000"/>
              </a:schemeClr>
            </a:solidFill>
            <a:round/>
          </a:ln>
          <a:effectLst>
            <a:outerShdw blurRad="50800" dist="38100" dir="2700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900"/>
              </a:lnSpc>
            </a:pPr>
            <a:endParaRPr lang="en-US" sz="900" b="1" dirty="0" err="1">
              <a:solidFill>
                <a:schemeClr val="bg1"/>
              </a:solidFill>
            </a:endParaRPr>
          </a:p>
        </p:txBody>
      </p:sp>
      <p:sp>
        <p:nvSpPr>
          <p:cNvPr id="34" name="Rectangle: Rounded Corners 73">
            <a:extLst>
              <a:ext uri="{FF2B5EF4-FFF2-40B4-BE49-F238E27FC236}">
                <a16:creationId xmlns:a16="http://schemas.microsoft.com/office/drawing/2014/main" id="{40B94DBA-CABC-4931-BD1C-425C9F6847C6}"/>
              </a:ext>
            </a:extLst>
          </p:cNvPr>
          <p:cNvSpPr/>
          <p:nvPr/>
        </p:nvSpPr>
        <p:spPr>
          <a:xfrm>
            <a:off x="4703292" y="25001080"/>
            <a:ext cx="2628905" cy="5513695"/>
          </a:xfrm>
          <a:prstGeom prst="roundRect">
            <a:avLst>
              <a:gd name="adj" fmla="val 8095"/>
            </a:avLst>
          </a:prstGeom>
          <a:noFill/>
          <a:ln w="53975" cap="rnd">
            <a:solidFill>
              <a:schemeClr val="accent1">
                <a:shade val="50000"/>
              </a:schemeClr>
            </a:solidFill>
            <a:round/>
          </a:ln>
          <a:effectLst>
            <a:outerShdw blurRad="50800" dist="38100" dir="2700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900"/>
              </a:lnSpc>
            </a:pPr>
            <a:endParaRPr lang="en-US" sz="900" b="1" dirty="0" err="1">
              <a:solidFill>
                <a:schemeClr val="bg1"/>
              </a:solidFill>
            </a:endParaRPr>
          </a:p>
        </p:txBody>
      </p:sp>
      <p:sp>
        <p:nvSpPr>
          <p:cNvPr id="35" name="Rectangle: Rounded Corners 74">
            <a:extLst>
              <a:ext uri="{FF2B5EF4-FFF2-40B4-BE49-F238E27FC236}">
                <a16:creationId xmlns:a16="http://schemas.microsoft.com/office/drawing/2014/main" id="{B77E0A91-2CF7-4AC3-8EDE-DC21D4261861}"/>
              </a:ext>
            </a:extLst>
          </p:cNvPr>
          <p:cNvSpPr/>
          <p:nvPr/>
        </p:nvSpPr>
        <p:spPr>
          <a:xfrm>
            <a:off x="7573732" y="24972726"/>
            <a:ext cx="2628905" cy="5513695"/>
          </a:xfrm>
          <a:prstGeom prst="roundRect">
            <a:avLst>
              <a:gd name="adj" fmla="val 8095"/>
            </a:avLst>
          </a:prstGeom>
          <a:noFill/>
          <a:ln w="53975" cap="rnd">
            <a:solidFill>
              <a:schemeClr val="accent1">
                <a:shade val="50000"/>
              </a:schemeClr>
            </a:solidFill>
            <a:round/>
          </a:ln>
          <a:effectLst>
            <a:outerShdw blurRad="50800" dist="38100" dir="2700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900"/>
              </a:lnSpc>
            </a:pPr>
            <a:endParaRPr lang="en-US" sz="900" b="1" dirty="0" err="1">
              <a:solidFill>
                <a:schemeClr val="bg1"/>
              </a:solidFill>
            </a:endParaRPr>
          </a:p>
        </p:txBody>
      </p:sp>
      <p:sp>
        <p:nvSpPr>
          <p:cNvPr id="36" name="Rectangle: Rounded Corners 75">
            <a:extLst>
              <a:ext uri="{FF2B5EF4-FFF2-40B4-BE49-F238E27FC236}">
                <a16:creationId xmlns:a16="http://schemas.microsoft.com/office/drawing/2014/main" id="{83BEEC5D-6BCB-42DC-A068-30D8A4E511A6}"/>
              </a:ext>
            </a:extLst>
          </p:cNvPr>
          <p:cNvSpPr/>
          <p:nvPr/>
        </p:nvSpPr>
        <p:spPr>
          <a:xfrm>
            <a:off x="10444173" y="25044685"/>
            <a:ext cx="2628905" cy="5513695"/>
          </a:xfrm>
          <a:prstGeom prst="roundRect">
            <a:avLst>
              <a:gd name="adj" fmla="val 8095"/>
            </a:avLst>
          </a:prstGeom>
          <a:noFill/>
          <a:ln w="53975" cap="rnd">
            <a:solidFill>
              <a:schemeClr val="accent1">
                <a:shade val="50000"/>
              </a:schemeClr>
            </a:solidFill>
            <a:round/>
          </a:ln>
          <a:effectLst>
            <a:outerShdw blurRad="50800" dist="38100" dir="2700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900"/>
              </a:lnSpc>
            </a:pPr>
            <a:endParaRPr lang="en-US" sz="900" b="1" dirty="0" err="1">
              <a:solidFill>
                <a:schemeClr val="bg1"/>
              </a:solidFill>
            </a:endParaRPr>
          </a:p>
        </p:txBody>
      </p:sp>
      <p:sp>
        <p:nvSpPr>
          <p:cNvPr id="37" name="文本框 35">
            <a:extLst>
              <a:ext uri="{FF2B5EF4-FFF2-40B4-BE49-F238E27FC236}">
                <a16:creationId xmlns:a16="http://schemas.microsoft.com/office/drawing/2014/main" id="{6B2D90BB-4EF4-4874-99DF-AFD644F2BEE9}"/>
              </a:ext>
            </a:extLst>
          </p:cNvPr>
          <p:cNvSpPr txBox="1"/>
          <p:nvPr/>
        </p:nvSpPr>
        <p:spPr>
          <a:xfrm>
            <a:off x="4227099" y="30772751"/>
            <a:ext cx="6896148" cy="830997"/>
          </a:xfrm>
          <a:prstGeom prst="rect">
            <a:avLst/>
          </a:prstGeom>
          <a:noFill/>
        </p:spPr>
        <p:txBody>
          <a:bodyPr wrap="square" rtlCol="0">
            <a:spAutoFit/>
          </a:bodyPr>
          <a:lstStyle/>
          <a:p>
            <a:r>
              <a:rPr lang="en-CA" altLang="zh-CN" sz="2400" dirty="0">
                <a:ea typeface="Arial Unicode MS" panose="020B0604020202020204" pitchFamily="34" charset="-122"/>
                <a:cs typeface="Arial Unicode MS" panose="020B0604020202020204" pitchFamily="34" charset="-122"/>
              </a:rPr>
              <a:t>Figure 2. </a:t>
            </a:r>
            <a:r>
              <a:rPr lang="en-CA" altLang="zh-CN" sz="2400" dirty="0" err="1">
                <a:ea typeface="Arial Unicode MS" panose="020B0604020202020204" pitchFamily="34" charset="-122"/>
                <a:cs typeface="Arial Unicode MS" panose="020B0604020202020204" pitchFamily="34" charset="-122"/>
              </a:rPr>
              <a:t>WuXi</a:t>
            </a:r>
            <a:r>
              <a:rPr lang="en-CA" altLang="zh-CN" sz="2400" dirty="0">
                <a:ea typeface="Arial Unicode MS" panose="020B0604020202020204" pitchFamily="34" charset="-122"/>
                <a:cs typeface="Arial Unicode MS" panose="020B0604020202020204" pitchFamily="34" charset="-122"/>
              </a:rPr>
              <a:t> STA One-Stop CDMO Enzyme Platform</a:t>
            </a:r>
          </a:p>
          <a:p>
            <a:r>
              <a:rPr lang="en-CA" altLang="zh-CN" sz="2400" dirty="0">
                <a:ea typeface="Arial Unicode MS" panose="020B0604020202020204" pitchFamily="34" charset="-122"/>
                <a:cs typeface="Arial Unicode MS" panose="020B0604020202020204" pitchFamily="34" charset="-122"/>
              </a:rPr>
              <a:t>.</a:t>
            </a:r>
          </a:p>
        </p:txBody>
      </p:sp>
      <p:sp>
        <p:nvSpPr>
          <p:cNvPr id="60" name="Rectangle 59">
            <a:extLst>
              <a:ext uri="{FF2B5EF4-FFF2-40B4-BE49-F238E27FC236}">
                <a16:creationId xmlns:a16="http://schemas.microsoft.com/office/drawing/2014/main" id="{CB98010A-ABA6-DB87-42D3-E4F694C15C3F}"/>
              </a:ext>
            </a:extLst>
          </p:cNvPr>
          <p:cNvSpPr>
            <a:spLocks noChangeArrowheads="1"/>
          </p:cNvSpPr>
          <p:nvPr/>
        </p:nvSpPr>
        <p:spPr bwMode="auto">
          <a:xfrm>
            <a:off x="36038513" y="23671565"/>
            <a:ext cx="13807991" cy="3965769"/>
          </a:xfrm>
          <a:prstGeom prst="rect">
            <a:avLst/>
          </a:prstGeom>
          <a:solidFill>
            <a:schemeClr val="bg1">
              <a:lumMod val="65000"/>
              <a:alpha val="20000"/>
            </a:schemeClr>
          </a:solidFill>
          <a:ln w="12700">
            <a:solidFill>
              <a:schemeClr val="bg1">
                <a:lumMod val="50000"/>
              </a:schemeClr>
            </a:solidFill>
            <a:miter lim="800000"/>
            <a:headEnd/>
            <a:tailEnd/>
          </a:ln>
          <a:effectLst/>
        </p:spPr>
        <p:txBody>
          <a:bodyPr lIns="438087" tIns="438087" rIns="438087" bIns="438087"/>
          <a:lstStyle/>
          <a:p>
            <a:pPr defTabSz="1110716" eaLnBrk="0" hangingPunct="0">
              <a:spcBef>
                <a:spcPct val="50000"/>
              </a:spcBef>
            </a:pPr>
            <a:r>
              <a:rPr lang="en-US" sz="6416" b="1" cap="all" dirty="0">
                <a:solidFill>
                  <a:schemeClr val="accent1"/>
                </a:solidFill>
              </a:rPr>
              <a:t>Conclusions</a:t>
            </a:r>
          </a:p>
          <a:p>
            <a:pPr lvl="0" algn="just" defTabSz="952097">
              <a:spcBef>
                <a:spcPct val="50000"/>
              </a:spcBef>
            </a:pPr>
            <a:r>
              <a:rPr lang="en-US" altLang="zh-CN" sz="2800" dirty="0">
                <a:latin typeface="Arial" panose="020B0604020202020204" pitchFamily="34" charset="0"/>
                <a:ea typeface="Arial Unicode MS" panose="020B0604020202020204"/>
                <a:cs typeface="Arial" panose="020B0604020202020204" pitchFamily="34" charset="0"/>
              </a:rPr>
              <a:t>In summary, we have demonstrated that </a:t>
            </a:r>
            <a:r>
              <a:rPr lang="en-US" altLang="zh-CN" sz="2800" dirty="0" err="1">
                <a:latin typeface="Arial" panose="020B0604020202020204" pitchFamily="34" charset="0"/>
                <a:ea typeface="Arial Unicode MS" panose="020B0604020202020204"/>
                <a:cs typeface="Arial" panose="020B0604020202020204" pitchFamily="34" charset="0"/>
              </a:rPr>
              <a:t>hydantoinase</a:t>
            </a:r>
            <a:r>
              <a:rPr lang="en-US" altLang="zh-CN" sz="2800" dirty="0">
                <a:latin typeface="Arial" panose="020B0604020202020204" pitchFamily="34" charset="0"/>
                <a:ea typeface="Arial Unicode MS" panose="020B0604020202020204"/>
                <a:cs typeface="Arial" panose="020B0604020202020204" pitchFamily="34" charset="0"/>
              </a:rPr>
              <a:t> can catalyze the hydrolysis of various of 3-substituted-2,6-piperidinedione with high enantioselectivity. This enzymatic method provides a practical solution to avoid SFC separation for this type of key building block of PROTACs, which can be further developed for scale up production. </a:t>
            </a:r>
            <a:endParaRPr lang="zh-CN" altLang="zh-CN" sz="2800" dirty="0">
              <a:latin typeface="Arial" panose="020B0604020202020204" pitchFamily="34" charset="0"/>
              <a:ea typeface="Arial Unicode MS" panose="020B0604020202020204"/>
              <a:cs typeface="Arial" panose="020B0604020202020204" pitchFamily="34" charset="0"/>
            </a:endParaRPr>
          </a:p>
          <a:p>
            <a:pPr lvl="0" algn="just" defTabSz="952097">
              <a:spcBef>
                <a:spcPct val="50000"/>
              </a:spcBef>
            </a:pPr>
            <a:endParaRPr lang="en-US" sz="4658" b="1" dirty="0">
              <a:cs typeface="Arial" charset="0"/>
            </a:endParaRPr>
          </a:p>
          <a:p>
            <a:pPr defTabSz="1110716"/>
            <a:endParaRPr lang="en-US" sz="4658" b="1" dirty="0">
              <a:solidFill>
                <a:srgbClr val="003152"/>
              </a:solidFill>
              <a:cs typeface="Arial" charset="0"/>
            </a:endParaRPr>
          </a:p>
        </p:txBody>
      </p:sp>
      <p:graphicFrame>
        <p:nvGraphicFramePr>
          <p:cNvPr id="61" name="Table 20">
            <a:extLst>
              <a:ext uri="{FF2B5EF4-FFF2-40B4-BE49-F238E27FC236}">
                <a16:creationId xmlns:a16="http://schemas.microsoft.com/office/drawing/2014/main" id="{9F41A6AD-EBA0-9EA9-D677-171B956B5502}"/>
              </a:ext>
            </a:extLst>
          </p:cNvPr>
          <p:cNvGraphicFramePr>
            <a:graphicFrameLocks noGrp="1"/>
          </p:cNvGraphicFramePr>
          <p:nvPr>
            <p:extLst>
              <p:ext uri="{D42A27DB-BD31-4B8C-83A1-F6EECF244321}">
                <p14:modId xmlns:p14="http://schemas.microsoft.com/office/powerpoint/2010/main" val="2992566258"/>
              </p:ext>
            </p:extLst>
          </p:nvPr>
        </p:nvGraphicFramePr>
        <p:xfrm>
          <a:off x="36609311" y="7915491"/>
          <a:ext cx="5774027" cy="5700434"/>
        </p:xfrm>
        <a:graphic>
          <a:graphicData uri="http://schemas.openxmlformats.org/drawingml/2006/table">
            <a:tbl>
              <a:tblPr firstRow="1" bandRow="1">
                <a:tableStyleId>{21E4AEA4-8DFA-4A89-87EB-49C32662AFE0}</a:tableStyleId>
              </a:tblPr>
              <a:tblGrid>
                <a:gridCol w="4467742">
                  <a:extLst>
                    <a:ext uri="{9D8B030D-6E8A-4147-A177-3AD203B41FA5}">
                      <a16:colId xmlns:a16="http://schemas.microsoft.com/office/drawing/2014/main" val="20001"/>
                    </a:ext>
                  </a:extLst>
                </a:gridCol>
                <a:gridCol w="1306285">
                  <a:extLst>
                    <a:ext uri="{9D8B030D-6E8A-4147-A177-3AD203B41FA5}">
                      <a16:colId xmlns:a16="http://schemas.microsoft.com/office/drawing/2014/main" val="1515010062"/>
                    </a:ext>
                  </a:extLst>
                </a:gridCol>
              </a:tblGrid>
              <a:tr h="485094">
                <a:tc>
                  <a:txBody>
                    <a:bodyPr/>
                    <a:lstStyle/>
                    <a:p>
                      <a:pPr marL="0" algn="ctr" defTabSz="3780038" rtl="0" eaLnBrk="1" latinLnBrk="0" hangingPunct="1"/>
                      <a:r>
                        <a:rPr lang="en-GB" altLang="zh-CN"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Starting material</a:t>
                      </a:r>
                      <a:endParaRPr lang="zh-CN" altLang="en-US"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solidFill>
                      <a:schemeClr val="accent1">
                        <a:lumMod val="75000"/>
                        <a:lumOff val="25000"/>
                      </a:schemeClr>
                    </a:solidFill>
                  </a:tcPr>
                </a:tc>
                <a:tc>
                  <a:txBody>
                    <a:bodyPr/>
                    <a:lstStyle/>
                    <a:p>
                      <a:pPr algn="ctr"/>
                      <a:r>
                        <a:rPr lang="en-US" altLang="zh-CN" sz="2400" b="1" kern="1200" dirty="0" err="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ee</a:t>
                      </a:r>
                      <a:r>
                        <a:rPr lang="en-US" altLang="zh-CN"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solidFill>
                      <a:schemeClr val="accent1">
                        <a:lumMod val="75000"/>
                        <a:lumOff val="25000"/>
                      </a:schemeClr>
                    </a:solidFill>
                  </a:tcPr>
                </a:tc>
                <a:extLst>
                  <a:ext uri="{0D108BD9-81ED-4DB2-BD59-A6C34878D82A}">
                    <a16:rowId xmlns:a16="http://schemas.microsoft.com/office/drawing/2014/main" val="10002"/>
                  </a:ext>
                </a:extLst>
              </a:tr>
              <a:tr h="1702347">
                <a:tc>
                  <a:txBody>
                    <a:bodyPr/>
                    <a:lstStyle/>
                    <a:p>
                      <a:pPr marL="0" algn="ctr" defTabSz="3780038" rtl="0" eaLnBrk="1" latinLnBrk="0" hangingPunct="1"/>
                      <a:endParaRPr lang="zh-CN" altLang="en-US"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solidFill>
                      <a:srgbClr val="EEE9AC"/>
                    </a:solidFill>
                  </a:tcPr>
                </a:tc>
                <a:tc>
                  <a:txBody>
                    <a:bodyPr/>
                    <a:lstStyle/>
                    <a:p>
                      <a:pPr algn="ctr"/>
                      <a:r>
                        <a:rPr lang="en-US" altLang="zh-CN"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96%</a:t>
                      </a:r>
                      <a:endParaRPr lang="zh-CN" altLang="en-US"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solidFill>
                      <a:srgbClr val="00A5B6"/>
                    </a:solidFill>
                  </a:tcPr>
                </a:tc>
                <a:extLst>
                  <a:ext uri="{0D108BD9-81ED-4DB2-BD59-A6C34878D82A}">
                    <a16:rowId xmlns:a16="http://schemas.microsoft.com/office/drawing/2014/main" val="2988815986"/>
                  </a:ext>
                </a:extLst>
              </a:tr>
              <a:tr h="1702347">
                <a:tc>
                  <a:txBody>
                    <a:bodyPr/>
                    <a:lstStyle/>
                    <a:p>
                      <a:pPr marL="0" algn="ctr" defTabSz="3780038" rtl="0" eaLnBrk="1" latinLnBrk="0" hangingPunct="1"/>
                      <a:endParaRPr lang="zh-CN" altLang="en-US"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solidFill>
                      <a:srgbClr val="EEE9AC"/>
                    </a:solidFill>
                  </a:tcPr>
                </a:tc>
                <a:tc>
                  <a:txBody>
                    <a:bodyPr/>
                    <a:lstStyle/>
                    <a:p>
                      <a:pPr algn="ctr"/>
                      <a:r>
                        <a:rPr lang="en-US" altLang="zh-CN"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75%</a:t>
                      </a:r>
                      <a:endParaRPr lang="zh-CN" altLang="en-US"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solidFill>
                      <a:srgbClr val="00A5B6"/>
                    </a:solidFill>
                  </a:tcPr>
                </a:tc>
                <a:extLst>
                  <a:ext uri="{0D108BD9-81ED-4DB2-BD59-A6C34878D82A}">
                    <a16:rowId xmlns:a16="http://schemas.microsoft.com/office/drawing/2014/main" val="1867336667"/>
                  </a:ext>
                </a:extLst>
              </a:tr>
              <a:tr h="1810646">
                <a:tc>
                  <a:txBody>
                    <a:bodyPr/>
                    <a:lstStyle/>
                    <a:p>
                      <a:pPr marL="0" algn="ctr" defTabSz="3780038" rtl="0" eaLnBrk="1" latinLnBrk="0" hangingPunct="1"/>
                      <a:endParaRPr lang="zh-CN" altLang="en-US"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solidFill>
                      <a:srgbClr val="EEE9AC"/>
                    </a:solidFill>
                  </a:tcPr>
                </a:tc>
                <a:tc>
                  <a:txBody>
                    <a:bodyPr/>
                    <a:lstStyle/>
                    <a:p>
                      <a:pPr algn="ctr"/>
                      <a:r>
                        <a:rPr lang="en-US" altLang="zh-CN"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85%</a:t>
                      </a:r>
                      <a:endParaRPr lang="zh-CN" altLang="en-US"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solidFill>
                      <a:srgbClr val="00A5B6"/>
                    </a:solidFill>
                  </a:tcPr>
                </a:tc>
                <a:extLst>
                  <a:ext uri="{0D108BD9-81ED-4DB2-BD59-A6C34878D82A}">
                    <a16:rowId xmlns:a16="http://schemas.microsoft.com/office/drawing/2014/main" val="3126266217"/>
                  </a:ext>
                </a:extLst>
              </a:tr>
            </a:tbl>
          </a:graphicData>
        </a:graphic>
      </p:graphicFrame>
      <p:grpSp>
        <p:nvGrpSpPr>
          <p:cNvPr id="18" name="组合 17">
            <a:extLst>
              <a:ext uri="{FF2B5EF4-FFF2-40B4-BE49-F238E27FC236}">
                <a16:creationId xmlns:a16="http://schemas.microsoft.com/office/drawing/2014/main" id="{9AB889FD-60B7-406E-BD56-411194C42B8D}"/>
              </a:ext>
            </a:extLst>
          </p:cNvPr>
          <p:cNvGrpSpPr/>
          <p:nvPr/>
        </p:nvGrpSpPr>
        <p:grpSpPr>
          <a:xfrm>
            <a:off x="15120220" y="6144279"/>
            <a:ext cx="20611076" cy="25437473"/>
            <a:chOff x="15203651" y="6176263"/>
            <a:chExt cx="20611076" cy="25437473"/>
          </a:xfrm>
        </p:grpSpPr>
        <p:sp>
          <p:nvSpPr>
            <p:cNvPr id="2" name="Rectangle 20">
              <a:extLst>
                <a:ext uri="{FF2B5EF4-FFF2-40B4-BE49-F238E27FC236}">
                  <a16:creationId xmlns:a16="http://schemas.microsoft.com/office/drawing/2014/main" id="{D68B5F71-5CA6-43C4-AE45-CB115BBC75FB}"/>
                </a:ext>
              </a:extLst>
            </p:cNvPr>
            <p:cNvSpPr>
              <a:spLocks noChangeArrowheads="1"/>
            </p:cNvSpPr>
            <p:nvPr/>
          </p:nvSpPr>
          <p:spPr bwMode="auto">
            <a:xfrm>
              <a:off x="15203651" y="6176263"/>
              <a:ext cx="20611076" cy="25437473"/>
            </a:xfrm>
            <a:prstGeom prst="rect">
              <a:avLst/>
            </a:prstGeom>
            <a:solidFill>
              <a:schemeClr val="bg1">
                <a:lumMod val="65000"/>
                <a:alpha val="20000"/>
              </a:schemeClr>
            </a:solidFill>
            <a:ln w="12700">
              <a:solidFill>
                <a:schemeClr val="bg1">
                  <a:lumMod val="50000"/>
                </a:schemeClr>
              </a:solidFill>
              <a:miter lim="800000"/>
              <a:headEnd/>
              <a:tailEnd/>
            </a:ln>
            <a:effectLst/>
          </p:spPr>
          <p:txBody>
            <a:bodyPr lIns="438087" tIns="438087" rIns="438087" bIns="438087" numCol="1" spcCol="720685"/>
            <a:lstStyle/>
            <a:p>
              <a:pPr algn="just"/>
              <a:r>
                <a:rPr lang="en-US" altLang="zh-CN" sz="2800" dirty="0">
                  <a:latin typeface="Arial" panose="020B0604020202020204" pitchFamily="34" charset="0"/>
                  <a:ea typeface="Arial Unicode MS" panose="020B0604020202020204"/>
                  <a:cs typeface="Arial" panose="020B0604020202020204" pitchFamily="34" charset="0"/>
                </a:rPr>
                <a:t>Our goal was to develop a viable process for the production of 3-substituted-2,6-piperidinedione via </a:t>
              </a:r>
              <a:r>
                <a:rPr lang="en-US" altLang="zh-CN" sz="2800" dirty="0" err="1">
                  <a:latin typeface="Arial" panose="020B0604020202020204" pitchFamily="34" charset="0"/>
                  <a:ea typeface="Arial Unicode MS" panose="020B0604020202020204"/>
                  <a:cs typeface="Arial" panose="020B0604020202020204" pitchFamily="34" charset="0"/>
                </a:rPr>
                <a:t>biocatalysis</a:t>
              </a:r>
              <a:r>
                <a:rPr lang="en-US" altLang="zh-CN" sz="2800" dirty="0">
                  <a:latin typeface="Arial" panose="020B0604020202020204" pitchFamily="34" charset="0"/>
                  <a:ea typeface="Arial Unicode MS" panose="020B0604020202020204"/>
                  <a:cs typeface="Arial" panose="020B0604020202020204" pitchFamily="34" charset="0"/>
                </a:rPr>
                <a:t> approach. WuXi STA provides a one-stop enzyme platform, which consists of four major parts: enzyme screening, process R&amp;D, enzyme evolution, and fermentation. For enzyme screening, we can perform more than 20 reaction types with 2000 wild-type enzymes and 100,000 mutants. For process R&amp;D, we can carry out rapid process optimization, including enzyme immobilization. In 2022, we delivered 105 metric tons of compounds using enzymatic processes. In terms of enzyme evolution, we have high-throughput instruments to provide next generation sequencing service. The platform is capable of performing computation simulation for rational design.  For enzyme manufacture, we can produce more than 100 kg of enzyme powder per week and we are able to conduct fermentation optimization and enzyme purification.</a:t>
              </a:r>
            </a:p>
            <a:p>
              <a:pPr defTabSz="1110716" eaLnBrk="0" hangingPunct="0">
                <a:spcBef>
                  <a:spcPct val="50000"/>
                </a:spcBef>
              </a:pPr>
              <a:r>
                <a:rPr lang="en-US" sz="6416" b="1" cap="all" dirty="0">
                  <a:solidFill>
                    <a:schemeClr val="accent1"/>
                  </a:solidFill>
                </a:rPr>
                <a:t>Results</a:t>
              </a:r>
            </a:p>
            <a:p>
              <a:pPr marL="398972" indent="-398972" defTabSz="952097" eaLnBrk="0" hangingPunct="0">
                <a:spcBef>
                  <a:spcPct val="50000"/>
                </a:spcBef>
                <a:buSzPct val="60000"/>
              </a:pPr>
              <a:r>
                <a:rPr lang="en-US" sz="4400" b="1" dirty="0">
                  <a:solidFill>
                    <a:schemeClr val="accent3"/>
                  </a:solidFill>
                </a:rPr>
                <a:t>Enzyme screening</a:t>
              </a:r>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r>
                <a:rPr lang="en-US" sz="2800" dirty="0">
                  <a:latin typeface="Arial" panose="020B0604020202020204" pitchFamily="34" charset="0"/>
                  <a:ea typeface="Arial Unicode MS" panose="020B0604020202020204"/>
                  <a:cs typeface="Arial" panose="020B0604020202020204" pitchFamily="34" charset="0"/>
                </a:rPr>
                <a:t>30 enzymes were screened for preparation of </a:t>
              </a:r>
              <a:r>
                <a:rPr lang="en-US" altLang="zh-CN" sz="2800" dirty="0">
                  <a:latin typeface="Arial" panose="020B0604020202020204" pitchFamily="34" charset="0"/>
                  <a:ea typeface="Arial Unicode MS" panose="020B0604020202020204"/>
                  <a:cs typeface="Arial" panose="020B0604020202020204" pitchFamily="34" charset="0"/>
                </a:rPr>
                <a:t>3-aminopiperidine-2,6-dione. Enzyme C3 gave 70% conversion and 40% </a:t>
              </a:r>
              <a:r>
                <a:rPr lang="en-US" altLang="zh-CN" sz="2800" dirty="0" err="1">
                  <a:latin typeface="Arial" panose="020B0604020202020204" pitchFamily="34" charset="0"/>
                  <a:ea typeface="Arial Unicode MS" panose="020B0604020202020204"/>
                  <a:cs typeface="Arial" panose="020B0604020202020204" pitchFamily="34" charset="0"/>
                </a:rPr>
                <a:t>ee</a:t>
              </a:r>
              <a:r>
                <a:rPr lang="en-US" altLang="zh-CN" sz="2800" dirty="0">
                  <a:latin typeface="Arial" panose="020B0604020202020204" pitchFamily="34" charset="0"/>
                  <a:ea typeface="Arial Unicode MS" panose="020B0604020202020204"/>
                  <a:cs typeface="Arial" panose="020B0604020202020204" pitchFamily="34" charset="0"/>
                </a:rPr>
                <a:t>. </a:t>
              </a:r>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marL="398972" indent="-398972" defTabSz="952097" eaLnBrk="0" hangingPunct="0">
                <a:spcBef>
                  <a:spcPct val="50000"/>
                </a:spcBef>
                <a:buSzPct val="60000"/>
              </a:pPr>
              <a:r>
                <a:rPr lang="en-US" sz="4400" b="1" dirty="0">
                  <a:solidFill>
                    <a:schemeClr val="accent3"/>
                  </a:solidFill>
                </a:rPr>
                <a:t>Enzyme evolution</a:t>
              </a:r>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r>
                <a:rPr lang="en-US" sz="2800" dirty="0">
                  <a:latin typeface="Arial" panose="020B0604020202020204" pitchFamily="34" charset="0"/>
                  <a:ea typeface="Arial Unicode MS" panose="020B0604020202020204"/>
                  <a:cs typeface="Arial" panose="020B0604020202020204" pitchFamily="34" charset="0"/>
                </a:rPr>
                <a:t>The wild-type enzymes did not meet our criteria for catalytic selectivity and activity. W</a:t>
              </a:r>
              <a:r>
                <a:rPr lang="en-US" altLang="zh-CN" sz="2800" dirty="0">
                  <a:latin typeface="Arial" panose="020B0604020202020204" pitchFamily="34" charset="0"/>
                  <a:ea typeface="Arial Unicode MS" panose="020B0604020202020204"/>
                  <a:cs typeface="Arial" panose="020B0604020202020204" pitchFamily="34" charset="0"/>
                </a:rPr>
                <a:t>e</a:t>
              </a:r>
              <a:r>
                <a:rPr lang="en-US" sz="2800" dirty="0">
                  <a:latin typeface="Arial" panose="020B0604020202020204" pitchFamily="34" charset="0"/>
                  <a:ea typeface="Arial Unicode MS" panose="020B0604020202020204"/>
                  <a:cs typeface="Arial" panose="020B0604020202020204" pitchFamily="34" charset="0"/>
                </a:rPr>
                <a:t> conduct</a:t>
              </a:r>
              <a:r>
                <a:rPr lang="en-US" altLang="zh-CN" sz="2800" dirty="0">
                  <a:latin typeface="Arial" panose="020B0604020202020204" pitchFamily="34" charset="0"/>
                  <a:ea typeface="Arial Unicode MS" panose="020B0604020202020204"/>
                  <a:cs typeface="Arial" panose="020B0604020202020204" pitchFamily="34" charset="0"/>
                </a:rPr>
                <a:t>ed</a:t>
              </a:r>
              <a:r>
                <a:rPr lang="en-US" sz="2800" dirty="0">
                  <a:latin typeface="Arial" panose="020B0604020202020204" pitchFamily="34" charset="0"/>
                  <a:ea typeface="Arial Unicode MS" panose="020B0604020202020204"/>
                  <a:cs typeface="Arial" panose="020B0604020202020204" pitchFamily="34" charset="0"/>
                </a:rPr>
                <a:t> enzyme evolution by initially designing a mutation library. Our bioinformatics team at </a:t>
              </a:r>
              <a:r>
                <a:rPr lang="en-US" sz="2800" dirty="0" err="1">
                  <a:latin typeface="Arial" panose="020B0604020202020204" pitchFamily="34" charset="0"/>
                  <a:ea typeface="Arial Unicode MS" panose="020B0604020202020204"/>
                  <a:cs typeface="Arial" panose="020B0604020202020204" pitchFamily="34" charset="0"/>
                </a:rPr>
                <a:t>WuXi</a:t>
              </a:r>
              <a:r>
                <a:rPr lang="en-US" sz="2800" dirty="0">
                  <a:latin typeface="Arial" panose="020B0604020202020204" pitchFamily="34" charset="0"/>
                  <a:ea typeface="Arial Unicode MS" panose="020B0604020202020204"/>
                  <a:cs typeface="Arial" panose="020B0604020202020204" pitchFamily="34" charset="0"/>
                </a:rPr>
                <a:t> STA used proprietary software for enzyme structure design, then transformed the genes into E. coli, and mutants </a:t>
              </a:r>
              <a:r>
                <a:rPr lang="en-US" altLang="zh-CN" sz="2800" dirty="0">
                  <a:latin typeface="Arial" panose="020B0604020202020204" pitchFamily="34" charset="0"/>
                  <a:ea typeface="Arial Unicode MS" panose="020B0604020202020204"/>
                  <a:cs typeface="Arial" panose="020B0604020202020204" pitchFamily="34" charset="0"/>
                </a:rPr>
                <a:t>were</a:t>
              </a:r>
              <a:r>
                <a:rPr lang="en-US" sz="2800" dirty="0">
                  <a:latin typeface="Arial" panose="020B0604020202020204" pitchFamily="34" charset="0"/>
                  <a:ea typeface="Arial Unicode MS" panose="020B0604020202020204"/>
                  <a:cs typeface="Arial" panose="020B0604020202020204" pitchFamily="34" charset="0"/>
                </a:rPr>
                <a:t> picked by a colony picking robot. Once the enzymes were produced and cells grown in 96-well plate, substrates were added with a liquid handler. Then the samples were screened by high-throughput SFC or UPLC. The data was analyzed to identify mutants with better catalytic features. If the best mutant  showed sufficient selectivity and activity, enzyme evolution would be terminated If the results were not sufficient, the next round of enzyme evolution would be conducted</a:t>
              </a:r>
              <a:r>
                <a:rPr lang="en-US" sz="2800" dirty="0">
                  <a:solidFill>
                    <a:srgbClr val="FF0000"/>
                  </a:solidFill>
                  <a:latin typeface="Arial" panose="020B0604020202020204" pitchFamily="34" charset="0"/>
                  <a:ea typeface="Arial Unicode MS" panose="020B0604020202020204"/>
                  <a:cs typeface="Arial" panose="020B0604020202020204" pitchFamily="34" charset="0"/>
                </a:rPr>
                <a:t>. </a:t>
              </a:r>
            </a:p>
            <a:p>
              <a:pPr algn="just" defTabSz="1110716" eaLnBrk="0" hangingPunct="0"/>
              <a:r>
                <a:rPr lang="en-US" sz="2800" dirty="0">
                  <a:latin typeface="Arial" panose="020B0604020202020204" pitchFamily="34" charset="0"/>
                  <a:ea typeface="Arial Unicode MS" panose="020B0604020202020204"/>
                  <a:cs typeface="Arial" panose="020B0604020202020204" pitchFamily="34" charset="0"/>
                </a:rPr>
                <a:t>Here enzyme evolution for C3 was </a:t>
              </a:r>
              <a:r>
                <a:rPr lang="en-US" altLang="zh-CN" sz="2800" dirty="0">
                  <a:latin typeface="Arial" panose="020B0604020202020204" pitchFamily="34" charset="0"/>
                  <a:ea typeface="Arial Unicode MS" panose="020B0604020202020204"/>
                  <a:cs typeface="Arial" panose="020B0604020202020204" pitchFamily="34" charset="0"/>
                </a:rPr>
                <a:t>conducted</a:t>
              </a:r>
              <a:r>
                <a:rPr lang="en-US" sz="2800" dirty="0">
                  <a:latin typeface="Arial" panose="020B0604020202020204" pitchFamily="34" charset="0"/>
                  <a:ea typeface="Arial Unicode MS" panose="020B0604020202020204"/>
                  <a:cs typeface="Arial" panose="020B0604020202020204" pitchFamily="34" charset="0"/>
                </a:rPr>
                <a:t> to achieve higher performance. After one round of evolution, the best mutants gave 92% </a:t>
              </a:r>
              <a:r>
                <a:rPr lang="en-US" sz="2800" dirty="0" err="1">
                  <a:latin typeface="Arial" panose="020B0604020202020204" pitchFamily="34" charset="0"/>
                  <a:ea typeface="Arial Unicode MS" panose="020B0604020202020204"/>
                  <a:cs typeface="Arial" panose="020B0604020202020204" pitchFamily="34" charset="0"/>
                </a:rPr>
                <a:t>ee</a:t>
              </a:r>
              <a:r>
                <a:rPr lang="en-US" sz="2800" dirty="0">
                  <a:latin typeface="Arial" panose="020B0604020202020204" pitchFamily="34" charset="0"/>
                  <a:ea typeface="Arial Unicode MS" panose="020B0604020202020204"/>
                  <a:cs typeface="Arial" panose="020B0604020202020204" pitchFamily="34" charset="0"/>
                </a:rPr>
                <a:t> </a:t>
              </a:r>
              <a:r>
                <a:rPr lang="en-US" altLang="zh-CN" sz="2800" dirty="0">
                  <a:latin typeface="Arial" panose="020B0604020202020204" pitchFamily="34" charset="0"/>
                  <a:ea typeface="Arial Unicode MS" panose="020B0604020202020204"/>
                  <a:cs typeface="Arial" panose="020B0604020202020204" pitchFamily="34" charset="0"/>
                </a:rPr>
                <a:t>of 3-aminopiperidine-2,6-dione.</a:t>
              </a:r>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endParaRPr lang="en-US" sz="2800" dirty="0">
                <a:latin typeface="Arial" panose="020B0604020202020204" pitchFamily="34" charset="0"/>
                <a:ea typeface="Arial Unicode MS" panose="020B0604020202020204"/>
                <a:cs typeface="Arial" panose="020B0604020202020204" pitchFamily="34" charset="0"/>
              </a:endParaRPr>
            </a:p>
            <a:p>
              <a:pPr algn="just" defTabSz="1110716" eaLnBrk="0" hangingPunct="0"/>
              <a:r>
                <a:rPr lang="en-US" altLang="zh-CN" sz="2800" dirty="0">
                  <a:latin typeface="Arial" panose="020B0604020202020204" pitchFamily="34" charset="0"/>
                  <a:ea typeface="Arial Unicode MS" panose="020B0604020202020204"/>
                  <a:cs typeface="Arial" panose="020B0604020202020204" pitchFamily="34" charset="0"/>
                </a:rPr>
                <a:t>Upon enzyme evolution, the best mutant showed significant improvement. After further process development and scale-up, the reaction gave 96% of conversion and 92% </a:t>
              </a:r>
              <a:r>
                <a:rPr lang="en-US" altLang="zh-CN" sz="2800" dirty="0" err="1">
                  <a:latin typeface="Arial" panose="020B0604020202020204" pitchFamily="34" charset="0"/>
                  <a:ea typeface="Arial Unicode MS" panose="020B0604020202020204"/>
                  <a:cs typeface="Arial" panose="020B0604020202020204" pitchFamily="34" charset="0"/>
                </a:rPr>
                <a:t>ee</a:t>
              </a:r>
              <a:r>
                <a:rPr lang="en-US" altLang="zh-CN" sz="2800" dirty="0">
                  <a:latin typeface="Arial" panose="020B0604020202020204" pitchFamily="34" charset="0"/>
                  <a:ea typeface="Arial Unicode MS" panose="020B0604020202020204"/>
                  <a:cs typeface="Arial" panose="020B0604020202020204" pitchFamily="34" charset="0"/>
                </a:rPr>
                <a:t>.  </a:t>
              </a:r>
            </a:p>
            <a:p>
              <a:pPr algn="just" defTabSz="1110716" eaLnBrk="0" hangingPunct="0"/>
              <a:endParaRPr lang="en-AU" sz="2800" dirty="0">
                <a:latin typeface="Arial" panose="020B0604020202020204" pitchFamily="34" charset="0"/>
                <a:ea typeface="Arial Unicode MS" panose="020B0604020202020204"/>
                <a:cs typeface="Arial" panose="020B0604020202020204" pitchFamily="34" charset="0"/>
              </a:endParaRPr>
            </a:p>
          </p:txBody>
        </p:sp>
        <p:sp>
          <p:nvSpPr>
            <p:cNvPr id="13" name="矩形 12">
              <a:extLst>
                <a:ext uri="{FF2B5EF4-FFF2-40B4-BE49-F238E27FC236}">
                  <a16:creationId xmlns:a16="http://schemas.microsoft.com/office/drawing/2014/main" id="{527675B0-5D90-4DA2-92C7-6021430E4F2B}"/>
                </a:ext>
              </a:extLst>
            </p:cNvPr>
            <p:cNvSpPr/>
            <p:nvPr/>
          </p:nvSpPr>
          <p:spPr>
            <a:xfrm>
              <a:off x="16980752" y="30237047"/>
              <a:ext cx="6206123" cy="1135375"/>
            </a:xfrm>
            <a:prstGeom prst="rect">
              <a:avLst/>
            </a:prstGeom>
          </p:spPr>
          <p:txBody>
            <a:bodyPr wrap="none">
              <a:spAutoFit/>
            </a:bodyPr>
            <a:lstStyle/>
            <a:p>
              <a:pPr algn="ctr">
                <a:lnSpc>
                  <a:spcPct val="125000"/>
                </a:lnSpc>
                <a:spcBef>
                  <a:spcPts val="600"/>
                </a:spcBef>
                <a:spcAft>
                  <a:spcPts val="600"/>
                </a:spcAft>
              </a:pPr>
              <a:r>
                <a:rPr lang="en-US" altLang="zh-CN" sz="2400" dirty="0"/>
                <a:t>Figure 4. First round high throughput screening</a:t>
              </a:r>
            </a:p>
            <a:p>
              <a:pPr algn="ctr">
                <a:lnSpc>
                  <a:spcPct val="125000"/>
                </a:lnSpc>
                <a:spcBef>
                  <a:spcPts val="600"/>
                </a:spcBef>
                <a:spcAft>
                  <a:spcPts val="600"/>
                </a:spcAft>
              </a:pPr>
              <a:endParaRPr lang="zh-CN" altLang="zh-CN" sz="2400" dirty="0">
                <a:solidFill>
                  <a:srgbClr val="FF0000"/>
                </a:solidFill>
              </a:endParaRPr>
            </a:p>
          </p:txBody>
        </p:sp>
        <p:grpSp>
          <p:nvGrpSpPr>
            <p:cNvPr id="65" name="组合 64">
              <a:extLst>
                <a:ext uri="{FF2B5EF4-FFF2-40B4-BE49-F238E27FC236}">
                  <a16:creationId xmlns:a16="http://schemas.microsoft.com/office/drawing/2014/main" id="{F8C6B062-C6E0-48A4-AD92-BEB8663D2D5A}"/>
                </a:ext>
              </a:extLst>
            </p:cNvPr>
            <p:cNvGrpSpPr/>
            <p:nvPr/>
          </p:nvGrpSpPr>
          <p:grpSpPr>
            <a:xfrm>
              <a:off x="23799883" y="14040959"/>
              <a:ext cx="10153950" cy="3801438"/>
              <a:chOff x="24918418" y="9818582"/>
              <a:chExt cx="10153950" cy="3801438"/>
            </a:xfrm>
          </p:grpSpPr>
          <p:pic>
            <p:nvPicPr>
              <p:cNvPr id="46" name="图片 2">
                <a:extLst>
                  <a:ext uri="{FF2B5EF4-FFF2-40B4-BE49-F238E27FC236}">
                    <a16:creationId xmlns:a16="http://schemas.microsoft.com/office/drawing/2014/main" id="{11DB23E6-2AE4-4CC2-BA49-3FA0125F2B7B}"/>
                  </a:ext>
                </a:extLst>
              </p:cNvPr>
              <p:cNvPicPr>
                <a:picLocks noChangeAspect="1"/>
              </p:cNvPicPr>
              <p:nvPr/>
            </p:nvPicPr>
            <p:blipFill>
              <a:blip r:embed="rId10"/>
              <a:stretch>
                <a:fillRect/>
              </a:stretch>
            </p:blipFill>
            <p:spPr>
              <a:xfrm>
                <a:off x="24918418" y="9818582"/>
                <a:ext cx="10153950" cy="3801438"/>
              </a:xfrm>
              <a:prstGeom prst="rect">
                <a:avLst/>
              </a:prstGeom>
              <a:ln w="31750">
                <a:solidFill>
                  <a:schemeClr val="accent5"/>
                </a:solidFill>
                <a:prstDash val="solid"/>
              </a:ln>
            </p:spPr>
          </p:pic>
          <p:graphicFrame>
            <p:nvGraphicFramePr>
              <p:cNvPr id="47" name="Object 12">
                <a:extLst>
                  <a:ext uri="{FF2B5EF4-FFF2-40B4-BE49-F238E27FC236}">
                    <a16:creationId xmlns:a16="http://schemas.microsoft.com/office/drawing/2014/main" id="{4E65568D-D3AF-4D69-B94B-409255BB894E}"/>
                  </a:ext>
                </a:extLst>
              </p:cNvPr>
              <p:cNvGraphicFramePr>
                <a:graphicFrameLocks noChangeAspect="1"/>
              </p:cNvGraphicFramePr>
              <p:nvPr>
                <p:extLst>
                  <p:ext uri="{D42A27DB-BD31-4B8C-83A1-F6EECF244321}">
                    <p14:modId xmlns:p14="http://schemas.microsoft.com/office/powerpoint/2010/main" val="407243482"/>
                  </p:ext>
                </p:extLst>
              </p:nvPr>
            </p:nvGraphicFramePr>
            <p:xfrm>
              <a:off x="30592353" y="9943739"/>
              <a:ext cx="2172221" cy="1350044"/>
            </p:xfrm>
            <a:graphic>
              <a:graphicData uri="http://schemas.openxmlformats.org/presentationml/2006/ole">
                <mc:AlternateContent xmlns:mc="http://schemas.openxmlformats.org/markup-compatibility/2006">
                  <mc:Choice xmlns:v="urn:schemas-microsoft-com:vml" Requires="v">
                    <p:oleObj spid="_x0000_s1086" name="CS ChemDraw Drawing" r:id="rId11" imgW="1601502" imgH="1028292" progId="ChemDraw.Document.6.0">
                      <p:embed/>
                    </p:oleObj>
                  </mc:Choice>
                  <mc:Fallback>
                    <p:oleObj name="CS ChemDraw Drawing" r:id="rId11" imgW="1601502" imgH="1028292" progId="ChemDraw.Document.6.0">
                      <p:embed/>
                      <p:pic>
                        <p:nvPicPr>
                          <p:cNvPr id="13" name="Object 12">
                            <a:extLst>
                              <a:ext uri="{FF2B5EF4-FFF2-40B4-BE49-F238E27FC236}">
                                <a16:creationId xmlns:a16="http://schemas.microsoft.com/office/drawing/2014/main" id="{8621F754-1B84-FE36-4E5B-7D215C1506B3}"/>
                              </a:ext>
                            </a:extLst>
                          </p:cNvPr>
                          <p:cNvPicPr/>
                          <p:nvPr/>
                        </p:nvPicPr>
                        <p:blipFill>
                          <a:blip r:embed="rId12"/>
                          <a:stretch>
                            <a:fillRect/>
                          </a:stretch>
                        </p:blipFill>
                        <p:spPr>
                          <a:xfrm>
                            <a:off x="30592353" y="9943739"/>
                            <a:ext cx="2172221" cy="1350044"/>
                          </a:xfrm>
                          <a:prstGeom prst="rect">
                            <a:avLst/>
                          </a:prstGeom>
                        </p:spPr>
                      </p:pic>
                    </p:oleObj>
                  </mc:Fallback>
                </mc:AlternateContent>
              </a:graphicData>
            </a:graphic>
          </p:graphicFrame>
          <p:graphicFrame>
            <p:nvGraphicFramePr>
              <p:cNvPr id="48" name="Object 17">
                <a:extLst>
                  <a:ext uri="{FF2B5EF4-FFF2-40B4-BE49-F238E27FC236}">
                    <a16:creationId xmlns:a16="http://schemas.microsoft.com/office/drawing/2014/main" id="{77E197A1-BA36-4466-A437-666C5F24F1C9}"/>
                  </a:ext>
                </a:extLst>
              </p:cNvPr>
              <p:cNvGraphicFramePr>
                <a:graphicFrameLocks noChangeAspect="1"/>
              </p:cNvGraphicFramePr>
              <p:nvPr>
                <p:extLst>
                  <p:ext uri="{D42A27DB-BD31-4B8C-83A1-F6EECF244321}">
                    <p14:modId xmlns:p14="http://schemas.microsoft.com/office/powerpoint/2010/main" val="3358554111"/>
                  </p:ext>
                </p:extLst>
              </p:nvPr>
            </p:nvGraphicFramePr>
            <p:xfrm>
              <a:off x="32756545" y="9942227"/>
              <a:ext cx="2101850" cy="1352550"/>
            </p:xfrm>
            <a:graphic>
              <a:graphicData uri="http://schemas.openxmlformats.org/presentationml/2006/ole">
                <mc:AlternateContent xmlns:mc="http://schemas.openxmlformats.org/markup-compatibility/2006">
                  <mc:Choice xmlns:v="urn:schemas-microsoft-com:vml" Requires="v">
                    <p:oleObj spid="_x0000_s1087" name="CS ChemDraw Drawing" r:id="rId13" imgW="1601502" imgH="1028292" progId="ChemDraw.Document.6.0">
                      <p:embed/>
                    </p:oleObj>
                  </mc:Choice>
                  <mc:Fallback>
                    <p:oleObj name="CS ChemDraw Drawing" r:id="rId13" imgW="1601502" imgH="1028292" progId="ChemDraw.Document.6.0">
                      <p:embed/>
                      <p:pic>
                        <p:nvPicPr>
                          <p:cNvPr id="18" name="Object 17">
                            <a:extLst>
                              <a:ext uri="{FF2B5EF4-FFF2-40B4-BE49-F238E27FC236}">
                                <a16:creationId xmlns:a16="http://schemas.microsoft.com/office/drawing/2014/main" id="{68601234-8909-A642-7BCD-8346E51FC767}"/>
                              </a:ext>
                            </a:extLst>
                          </p:cNvPr>
                          <p:cNvPicPr/>
                          <p:nvPr/>
                        </p:nvPicPr>
                        <p:blipFill>
                          <a:blip r:embed="rId14"/>
                          <a:stretch>
                            <a:fillRect/>
                          </a:stretch>
                        </p:blipFill>
                        <p:spPr>
                          <a:xfrm>
                            <a:off x="32756545" y="9942227"/>
                            <a:ext cx="2101850" cy="1352550"/>
                          </a:xfrm>
                          <a:prstGeom prst="rect">
                            <a:avLst/>
                          </a:prstGeom>
                        </p:spPr>
                      </p:pic>
                    </p:oleObj>
                  </mc:Fallback>
                </mc:AlternateContent>
              </a:graphicData>
            </a:graphic>
          </p:graphicFrame>
          <p:cxnSp>
            <p:nvCxnSpPr>
              <p:cNvPr id="49" name="Straight Arrow Connector 23">
                <a:extLst>
                  <a:ext uri="{FF2B5EF4-FFF2-40B4-BE49-F238E27FC236}">
                    <a16:creationId xmlns:a16="http://schemas.microsoft.com/office/drawing/2014/main" id="{5DAAD984-CFE0-4A0B-A06F-82023DBA588E}"/>
                  </a:ext>
                </a:extLst>
              </p:cNvPr>
              <p:cNvCxnSpPr/>
              <p:nvPr/>
            </p:nvCxnSpPr>
            <p:spPr>
              <a:xfrm flipH="1" flipV="1">
                <a:off x="32045106" y="11269709"/>
                <a:ext cx="434921" cy="1269141"/>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29">
                <a:extLst>
                  <a:ext uri="{FF2B5EF4-FFF2-40B4-BE49-F238E27FC236}">
                    <a16:creationId xmlns:a16="http://schemas.microsoft.com/office/drawing/2014/main" id="{EDD200BA-9A85-4E21-B299-2C9FEFB97D64}"/>
                  </a:ext>
                </a:extLst>
              </p:cNvPr>
              <p:cNvCxnSpPr>
                <a:cxnSpLocks/>
              </p:cNvCxnSpPr>
              <p:nvPr/>
            </p:nvCxnSpPr>
            <p:spPr>
              <a:xfrm flipV="1">
                <a:off x="33724555" y="11215315"/>
                <a:ext cx="217460" cy="1541311"/>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6520C123-00D1-D545-458F-3723EFE1F0E6}"/>
                </a:ext>
              </a:extLst>
            </p:cNvPr>
            <p:cNvGrpSpPr/>
            <p:nvPr/>
          </p:nvGrpSpPr>
          <p:grpSpPr>
            <a:xfrm>
              <a:off x="16097756" y="25508280"/>
              <a:ext cx="7721486" cy="4481220"/>
              <a:chOff x="38465343" y="6710273"/>
              <a:chExt cx="9946649" cy="5772609"/>
            </a:xfrm>
          </p:grpSpPr>
          <p:pic>
            <p:nvPicPr>
              <p:cNvPr id="52" name="Graphic 43">
                <a:extLst>
                  <a:ext uri="{FF2B5EF4-FFF2-40B4-BE49-F238E27FC236}">
                    <a16:creationId xmlns:a16="http://schemas.microsoft.com/office/drawing/2014/main" id="{540E651D-CE19-400A-9A82-A9BB744F764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465343" y="6710273"/>
                <a:ext cx="9946649" cy="5772609"/>
              </a:xfrm>
              <a:prstGeom prst="rect">
                <a:avLst/>
              </a:prstGeom>
            </p:spPr>
          </p:pic>
          <p:sp>
            <p:nvSpPr>
              <p:cNvPr id="53" name="Oval 44">
                <a:extLst>
                  <a:ext uri="{FF2B5EF4-FFF2-40B4-BE49-F238E27FC236}">
                    <a16:creationId xmlns:a16="http://schemas.microsoft.com/office/drawing/2014/main" id="{A98816E0-6C1B-44DC-AEAA-0E69F2D206F1}"/>
                  </a:ext>
                </a:extLst>
              </p:cNvPr>
              <p:cNvSpPr/>
              <p:nvPr/>
            </p:nvSpPr>
            <p:spPr>
              <a:xfrm>
                <a:off x="40985783" y="7216814"/>
                <a:ext cx="828040" cy="82804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组合 6">
              <a:extLst>
                <a:ext uri="{FF2B5EF4-FFF2-40B4-BE49-F238E27FC236}">
                  <a16:creationId xmlns:a16="http://schemas.microsoft.com/office/drawing/2014/main" id="{2E27CBB5-0699-467E-89FA-7EBF8CAC9061}"/>
                </a:ext>
              </a:extLst>
            </p:cNvPr>
            <p:cNvGrpSpPr/>
            <p:nvPr/>
          </p:nvGrpSpPr>
          <p:grpSpPr>
            <a:xfrm>
              <a:off x="23968599" y="25869939"/>
              <a:ext cx="9828913" cy="3678274"/>
              <a:chOff x="23800954" y="24657574"/>
              <a:chExt cx="10160351" cy="3915144"/>
            </a:xfrm>
          </p:grpSpPr>
          <p:pic>
            <p:nvPicPr>
              <p:cNvPr id="54" name="图片 10" descr="屏幕剪辑">
                <a:extLst>
                  <a:ext uri="{FF2B5EF4-FFF2-40B4-BE49-F238E27FC236}">
                    <a16:creationId xmlns:a16="http://schemas.microsoft.com/office/drawing/2014/main" id="{7274736E-88D1-466F-8C27-63826B0928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800954" y="24657574"/>
                <a:ext cx="10160351" cy="3915144"/>
              </a:xfrm>
              <a:prstGeom prst="rect">
                <a:avLst/>
              </a:prstGeom>
              <a:ln w="31750">
                <a:solidFill>
                  <a:schemeClr val="accent5"/>
                </a:solidFill>
                <a:prstDash val="solid"/>
              </a:ln>
            </p:spPr>
          </p:pic>
          <p:graphicFrame>
            <p:nvGraphicFramePr>
              <p:cNvPr id="55" name="Object 47">
                <a:extLst>
                  <a:ext uri="{FF2B5EF4-FFF2-40B4-BE49-F238E27FC236}">
                    <a16:creationId xmlns:a16="http://schemas.microsoft.com/office/drawing/2014/main" id="{D39CAEC4-BA01-4283-972C-C58D58D17367}"/>
                  </a:ext>
                </a:extLst>
              </p:cNvPr>
              <p:cNvGraphicFramePr>
                <a:graphicFrameLocks noChangeAspect="1"/>
              </p:cNvGraphicFramePr>
              <p:nvPr>
                <p:extLst>
                  <p:ext uri="{D42A27DB-BD31-4B8C-83A1-F6EECF244321}">
                    <p14:modId xmlns:p14="http://schemas.microsoft.com/office/powerpoint/2010/main" val="3949350174"/>
                  </p:ext>
                </p:extLst>
              </p:nvPr>
            </p:nvGraphicFramePr>
            <p:xfrm>
              <a:off x="29630273" y="25190603"/>
              <a:ext cx="1605679" cy="997936"/>
            </p:xfrm>
            <a:graphic>
              <a:graphicData uri="http://schemas.openxmlformats.org/presentationml/2006/ole">
                <mc:AlternateContent xmlns:mc="http://schemas.openxmlformats.org/markup-compatibility/2006">
                  <mc:Choice xmlns:v="urn:schemas-microsoft-com:vml" Requires="v">
                    <p:oleObj spid="_x0000_s1088" name="CS ChemDraw Drawing" r:id="rId11" imgW="1601502" imgH="1028292" progId="ChemDraw.Document.6.0">
                      <p:embed/>
                    </p:oleObj>
                  </mc:Choice>
                  <mc:Fallback>
                    <p:oleObj name="CS ChemDraw Drawing" r:id="rId11" imgW="1601502" imgH="1028292" progId="ChemDraw.Document.6.0">
                      <p:embed/>
                      <p:pic>
                        <p:nvPicPr>
                          <p:cNvPr id="48" name="Object 47">
                            <a:extLst>
                              <a:ext uri="{FF2B5EF4-FFF2-40B4-BE49-F238E27FC236}">
                                <a16:creationId xmlns:a16="http://schemas.microsoft.com/office/drawing/2014/main" id="{1C97DA97-6207-44B7-E245-05EDF6DAF5E3}"/>
                              </a:ext>
                            </a:extLst>
                          </p:cNvPr>
                          <p:cNvPicPr/>
                          <p:nvPr/>
                        </p:nvPicPr>
                        <p:blipFill>
                          <a:blip r:embed="rId12"/>
                          <a:stretch>
                            <a:fillRect/>
                          </a:stretch>
                        </p:blipFill>
                        <p:spPr>
                          <a:xfrm>
                            <a:off x="29630273" y="25190603"/>
                            <a:ext cx="1605679" cy="997936"/>
                          </a:xfrm>
                          <a:prstGeom prst="rect">
                            <a:avLst/>
                          </a:prstGeom>
                        </p:spPr>
                      </p:pic>
                    </p:oleObj>
                  </mc:Fallback>
                </mc:AlternateContent>
              </a:graphicData>
            </a:graphic>
          </p:graphicFrame>
          <p:graphicFrame>
            <p:nvGraphicFramePr>
              <p:cNvPr id="56" name="Object 49">
                <a:extLst>
                  <a:ext uri="{FF2B5EF4-FFF2-40B4-BE49-F238E27FC236}">
                    <a16:creationId xmlns:a16="http://schemas.microsoft.com/office/drawing/2014/main" id="{5BF90D26-52A1-45B8-A7FA-D2E016109547}"/>
                  </a:ext>
                </a:extLst>
              </p:cNvPr>
              <p:cNvGraphicFramePr>
                <a:graphicFrameLocks noChangeAspect="1"/>
              </p:cNvGraphicFramePr>
              <p:nvPr>
                <p:extLst>
                  <p:ext uri="{D42A27DB-BD31-4B8C-83A1-F6EECF244321}">
                    <p14:modId xmlns:p14="http://schemas.microsoft.com/office/powerpoint/2010/main" val="1001839839"/>
                  </p:ext>
                </p:extLst>
              </p:nvPr>
            </p:nvGraphicFramePr>
            <p:xfrm>
              <a:off x="31921807" y="25092533"/>
              <a:ext cx="1605679" cy="1033262"/>
            </p:xfrm>
            <a:graphic>
              <a:graphicData uri="http://schemas.openxmlformats.org/presentationml/2006/ole">
                <mc:AlternateContent xmlns:mc="http://schemas.openxmlformats.org/markup-compatibility/2006">
                  <mc:Choice xmlns:v="urn:schemas-microsoft-com:vml" Requires="v">
                    <p:oleObj spid="_x0000_s1089" name="CS ChemDraw Drawing" r:id="rId18" imgW="1601502" imgH="1028292" progId="ChemDraw.Document.6.0">
                      <p:embed/>
                    </p:oleObj>
                  </mc:Choice>
                  <mc:Fallback>
                    <p:oleObj name="CS ChemDraw Drawing" r:id="rId18" imgW="1601502" imgH="1028292" progId="ChemDraw.Document.6.0">
                      <p:embed/>
                      <p:pic>
                        <p:nvPicPr>
                          <p:cNvPr id="50" name="Object 49">
                            <a:extLst>
                              <a:ext uri="{FF2B5EF4-FFF2-40B4-BE49-F238E27FC236}">
                                <a16:creationId xmlns:a16="http://schemas.microsoft.com/office/drawing/2014/main" id="{0710323F-FC36-D289-4AE5-3F6009F54F9E}"/>
                              </a:ext>
                            </a:extLst>
                          </p:cNvPr>
                          <p:cNvPicPr/>
                          <p:nvPr/>
                        </p:nvPicPr>
                        <p:blipFill>
                          <a:blip r:embed="rId14"/>
                          <a:stretch>
                            <a:fillRect/>
                          </a:stretch>
                        </p:blipFill>
                        <p:spPr>
                          <a:xfrm>
                            <a:off x="31921807" y="25092533"/>
                            <a:ext cx="1605679" cy="1033262"/>
                          </a:xfrm>
                          <a:prstGeom prst="rect">
                            <a:avLst/>
                          </a:prstGeom>
                        </p:spPr>
                      </p:pic>
                    </p:oleObj>
                  </mc:Fallback>
                </mc:AlternateContent>
              </a:graphicData>
            </a:graphic>
          </p:graphicFrame>
          <p:cxnSp>
            <p:nvCxnSpPr>
              <p:cNvPr id="57" name="Straight Arrow Connector 50">
                <a:extLst>
                  <a:ext uri="{FF2B5EF4-FFF2-40B4-BE49-F238E27FC236}">
                    <a16:creationId xmlns:a16="http://schemas.microsoft.com/office/drawing/2014/main" id="{2B8C944C-9CA1-4E5D-85E9-08D31DD5F623}"/>
                  </a:ext>
                </a:extLst>
              </p:cNvPr>
              <p:cNvCxnSpPr/>
              <p:nvPr/>
            </p:nvCxnSpPr>
            <p:spPr>
              <a:xfrm flipH="1" flipV="1">
                <a:off x="30890607" y="26189419"/>
                <a:ext cx="434921" cy="1269141"/>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1">
                <a:extLst>
                  <a:ext uri="{FF2B5EF4-FFF2-40B4-BE49-F238E27FC236}">
                    <a16:creationId xmlns:a16="http://schemas.microsoft.com/office/drawing/2014/main" id="{4C70F7FA-8A40-49AD-A985-7C5F40A6EEF8}"/>
                  </a:ext>
                </a:extLst>
              </p:cNvPr>
              <p:cNvCxnSpPr>
                <a:cxnSpLocks/>
              </p:cNvCxnSpPr>
              <p:nvPr/>
            </p:nvCxnSpPr>
            <p:spPr>
              <a:xfrm flipV="1">
                <a:off x="32747552" y="26160587"/>
                <a:ext cx="176021" cy="1407555"/>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矩形 8">
              <a:extLst>
                <a:ext uri="{FF2B5EF4-FFF2-40B4-BE49-F238E27FC236}">
                  <a16:creationId xmlns:a16="http://schemas.microsoft.com/office/drawing/2014/main" id="{45FD4EA5-5DE6-43DA-915B-9821CAD2EFB4}"/>
                </a:ext>
              </a:extLst>
            </p:cNvPr>
            <p:cNvSpPr/>
            <p:nvPr/>
          </p:nvSpPr>
          <p:spPr>
            <a:xfrm>
              <a:off x="24985543" y="30237047"/>
              <a:ext cx="7703392" cy="1135375"/>
            </a:xfrm>
            <a:prstGeom prst="rect">
              <a:avLst/>
            </a:prstGeom>
          </p:spPr>
          <p:txBody>
            <a:bodyPr wrap="none">
              <a:spAutoFit/>
            </a:bodyPr>
            <a:lstStyle/>
            <a:p>
              <a:pPr algn="ctr">
                <a:lnSpc>
                  <a:spcPct val="125000"/>
                </a:lnSpc>
                <a:spcBef>
                  <a:spcPts val="600"/>
                </a:spcBef>
                <a:spcAft>
                  <a:spcPts val="600"/>
                </a:spcAft>
              </a:pPr>
              <a:r>
                <a:rPr lang="en-US" altLang="zh-CN" sz="2400" dirty="0"/>
                <a:t>Figure 5. Result after  process development of enzyme route</a:t>
              </a:r>
            </a:p>
            <a:p>
              <a:pPr algn="ctr">
                <a:lnSpc>
                  <a:spcPct val="125000"/>
                </a:lnSpc>
                <a:spcBef>
                  <a:spcPts val="600"/>
                </a:spcBef>
                <a:spcAft>
                  <a:spcPts val="600"/>
                </a:spcAft>
              </a:pPr>
              <a:endParaRPr lang="zh-CN" altLang="zh-CN" sz="2400" dirty="0">
                <a:solidFill>
                  <a:srgbClr val="FF0000"/>
                </a:solidFill>
              </a:endParaRPr>
            </a:p>
          </p:txBody>
        </p:sp>
        <p:graphicFrame>
          <p:nvGraphicFramePr>
            <p:cNvPr id="67" name="图表 5">
              <a:extLst>
                <a:ext uri="{FF2B5EF4-FFF2-40B4-BE49-F238E27FC236}">
                  <a16:creationId xmlns:a16="http://schemas.microsoft.com/office/drawing/2014/main" id="{4204AB33-C379-BD89-4224-9032F2FE1E11}"/>
                </a:ext>
              </a:extLst>
            </p:cNvPr>
            <p:cNvGraphicFramePr>
              <a:graphicFrameLocks/>
            </p:cNvGraphicFramePr>
            <p:nvPr>
              <p:extLst>
                <p:ext uri="{D42A27DB-BD31-4B8C-83A1-F6EECF244321}">
                  <p14:modId xmlns:p14="http://schemas.microsoft.com/office/powerpoint/2010/main" val="710910761"/>
                </p:ext>
              </p:extLst>
            </p:nvPr>
          </p:nvGraphicFramePr>
          <p:xfrm>
            <a:off x="15428949" y="13604618"/>
            <a:ext cx="6904245" cy="4385617"/>
          </p:xfrm>
          <a:graphic>
            <a:graphicData uri="http://schemas.openxmlformats.org/drawingml/2006/chart">
              <c:chart xmlns:c="http://schemas.openxmlformats.org/drawingml/2006/chart" xmlns:r="http://schemas.openxmlformats.org/officeDocument/2006/relationships" r:id="rId19"/>
            </a:graphicData>
          </a:graphic>
        </p:graphicFrame>
        <p:sp>
          <p:nvSpPr>
            <p:cNvPr id="51" name="文本框 26">
              <a:extLst>
                <a:ext uri="{FF2B5EF4-FFF2-40B4-BE49-F238E27FC236}">
                  <a16:creationId xmlns:a16="http://schemas.microsoft.com/office/drawing/2014/main" id="{F59757A0-AA95-443C-8CF2-EB05AE945BD1}"/>
                </a:ext>
              </a:extLst>
            </p:cNvPr>
            <p:cNvSpPr txBox="1"/>
            <p:nvPr/>
          </p:nvSpPr>
          <p:spPr>
            <a:xfrm>
              <a:off x="21078422" y="18228568"/>
              <a:ext cx="5044115" cy="461665"/>
            </a:xfrm>
            <a:prstGeom prst="rect">
              <a:avLst/>
            </a:prstGeom>
            <a:noFill/>
          </p:spPr>
          <p:txBody>
            <a:bodyPr wrap="square" rtlCol="0">
              <a:spAutoFit/>
            </a:bodyPr>
            <a:lstStyle/>
            <a:p>
              <a:pPr algn="ctr"/>
              <a:r>
                <a:rPr lang="en-GB" altLang="zh-CN" sz="2400" dirty="0"/>
                <a:t>Figure 3. Enzyme screening result</a:t>
              </a:r>
            </a:p>
          </p:txBody>
        </p:sp>
      </p:grpSp>
      <p:pic>
        <p:nvPicPr>
          <p:cNvPr id="73" name="图片 4" descr="image003">
            <a:extLst>
              <a:ext uri="{FF2B5EF4-FFF2-40B4-BE49-F238E27FC236}">
                <a16:creationId xmlns:a16="http://schemas.microsoft.com/office/drawing/2014/main" id="{00000000-0008-0000-0000-00000500000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445210" y="10181322"/>
            <a:ext cx="2883133" cy="141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4" name="Table 20">
            <a:extLst>
              <a:ext uri="{FF2B5EF4-FFF2-40B4-BE49-F238E27FC236}">
                <a16:creationId xmlns:a16="http://schemas.microsoft.com/office/drawing/2014/main" id="{10CC08FF-7F50-BC5D-168E-D8F92869D537}"/>
              </a:ext>
            </a:extLst>
          </p:cNvPr>
          <p:cNvGraphicFramePr>
            <a:graphicFrameLocks noGrp="1"/>
          </p:cNvGraphicFramePr>
          <p:nvPr>
            <p:extLst>
              <p:ext uri="{D42A27DB-BD31-4B8C-83A1-F6EECF244321}">
                <p14:modId xmlns:p14="http://schemas.microsoft.com/office/powerpoint/2010/main" val="1747699251"/>
              </p:ext>
            </p:extLst>
          </p:nvPr>
        </p:nvGraphicFramePr>
        <p:xfrm>
          <a:off x="43340419" y="7915491"/>
          <a:ext cx="5774027" cy="5700434"/>
        </p:xfrm>
        <a:graphic>
          <a:graphicData uri="http://schemas.openxmlformats.org/drawingml/2006/table">
            <a:tbl>
              <a:tblPr firstRow="1" bandRow="1">
                <a:tableStyleId>{21E4AEA4-8DFA-4A89-87EB-49C32662AFE0}</a:tableStyleId>
              </a:tblPr>
              <a:tblGrid>
                <a:gridCol w="4467742">
                  <a:extLst>
                    <a:ext uri="{9D8B030D-6E8A-4147-A177-3AD203B41FA5}">
                      <a16:colId xmlns:a16="http://schemas.microsoft.com/office/drawing/2014/main" val="20001"/>
                    </a:ext>
                  </a:extLst>
                </a:gridCol>
                <a:gridCol w="1306285">
                  <a:extLst>
                    <a:ext uri="{9D8B030D-6E8A-4147-A177-3AD203B41FA5}">
                      <a16:colId xmlns:a16="http://schemas.microsoft.com/office/drawing/2014/main" val="1515010062"/>
                    </a:ext>
                  </a:extLst>
                </a:gridCol>
              </a:tblGrid>
              <a:tr h="515397">
                <a:tc>
                  <a:txBody>
                    <a:bodyPr/>
                    <a:lstStyle/>
                    <a:p>
                      <a:pPr marL="0" algn="ctr" defTabSz="3780038" rtl="0" eaLnBrk="1" latinLnBrk="0" hangingPunct="1"/>
                      <a:r>
                        <a:rPr lang="en-GB" altLang="zh-CN"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Starting material</a:t>
                      </a:r>
                      <a:endParaRPr lang="zh-CN" altLang="en-US"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solidFill>
                      <a:schemeClr val="accent1">
                        <a:lumMod val="75000"/>
                        <a:lumOff val="25000"/>
                      </a:schemeClr>
                    </a:solidFill>
                  </a:tcPr>
                </a:tc>
                <a:tc>
                  <a:txBody>
                    <a:bodyPr/>
                    <a:lstStyle/>
                    <a:p>
                      <a:pPr algn="ctr"/>
                      <a:r>
                        <a:rPr lang="en-US" altLang="zh-CN" sz="2400" b="1" kern="1200" dirty="0" err="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ee</a:t>
                      </a:r>
                      <a:r>
                        <a:rPr lang="en-US" altLang="zh-CN"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solidFill>
                      <a:schemeClr val="accent1">
                        <a:lumMod val="75000"/>
                        <a:lumOff val="25000"/>
                      </a:schemeClr>
                    </a:solidFill>
                  </a:tcPr>
                </a:tc>
                <a:extLst>
                  <a:ext uri="{0D108BD9-81ED-4DB2-BD59-A6C34878D82A}">
                    <a16:rowId xmlns:a16="http://schemas.microsoft.com/office/drawing/2014/main" val="10002"/>
                  </a:ext>
                </a:extLst>
              </a:tr>
              <a:tr h="1508205">
                <a:tc>
                  <a:txBody>
                    <a:bodyPr/>
                    <a:lstStyle/>
                    <a:p>
                      <a:pPr marL="0" algn="ctr" defTabSz="3780038" rtl="0" eaLnBrk="1" latinLnBrk="0" hangingPunct="1"/>
                      <a:endParaRPr lang="zh-CN" altLang="en-US"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solidFill>
                      <a:srgbClr val="EEE9AC"/>
                    </a:solidFill>
                  </a:tcPr>
                </a:tc>
                <a:tc>
                  <a:txBody>
                    <a:bodyPr/>
                    <a:lstStyle/>
                    <a:p>
                      <a:pPr algn="ctr"/>
                      <a:r>
                        <a:rPr lang="en-US" altLang="zh-CN"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82%</a:t>
                      </a:r>
                      <a:endParaRPr lang="zh-CN" altLang="en-US"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solidFill>
                      <a:srgbClr val="00A5B6"/>
                    </a:solidFill>
                  </a:tcPr>
                </a:tc>
                <a:extLst>
                  <a:ext uri="{0D108BD9-81ED-4DB2-BD59-A6C34878D82A}">
                    <a16:rowId xmlns:a16="http://schemas.microsoft.com/office/drawing/2014/main" val="2988815986"/>
                  </a:ext>
                </a:extLst>
              </a:tr>
              <a:tr h="1838416">
                <a:tc>
                  <a:txBody>
                    <a:bodyPr/>
                    <a:lstStyle/>
                    <a:p>
                      <a:pPr marL="0" algn="ctr" defTabSz="3780038" rtl="0" eaLnBrk="1" latinLnBrk="0" hangingPunct="1"/>
                      <a:endParaRPr lang="zh-CN" altLang="en-US"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solidFill>
                      <a:srgbClr val="EEE9AC"/>
                    </a:solidFill>
                  </a:tcPr>
                </a:tc>
                <a:tc>
                  <a:txBody>
                    <a:bodyPr/>
                    <a:lstStyle/>
                    <a:p>
                      <a:pPr algn="ctr"/>
                      <a:r>
                        <a:rPr lang="en-US" altLang="zh-CN"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16%</a:t>
                      </a:r>
                      <a:endParaRPr lang="zh-CN" altLang="en-US"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solidFill>
                      <a:srgbClr val="00A5B6"/>
                    </a:solidFill>
                  </a:tcPr>
                </a:tc>
                <a:extLst>
                  <a:ext uri="{0D108BD9-81ED-4DB2-BD59-A6C34878D82A}">
                    <a16:rowId xmlns:a16="http://schemas.microsoft.com/office/drawing/2014/main" val="3126266217"/>
                  </a:ext>
                </a:extLst>
              </a:tr>
              <a:tr h="1838416">
                <a:tc>
                  <a:txBody>
                    <a:bodyPr/>
                    <a:lstStyle/>
                    <a:p>
                      <a:pPr marL="0" algn="ctr" defTabSz="3780038" rtl="0" eaLnBrk="1" latinLnBrk="0" hangingPunct="1"/>
                      <a:endParaRPr lang="zh-CN" altLang="en-US"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solidFill>
                      <a:srgbClr val="EEE9AC"/>
                    </a:solidFill>
                  </a:tcPr>
                </a:tc>
                <a:tc>
                  <a:txBody>
                    <a:bodyPr/>
                    <a:lstStyle/>
                    <a:p>
                      <a:pPr marL="0" marR="0" lvl="0" indent="0" algn="ctr" defTabSz="3780038" rtl="0" eaLnBrk="1" fontAlgn="auto" latinLnBrk="0" hangingPunct="1">
                        <a:lnSpc>
                          <a:spcPct val="100000"/>
                        </a:lnSpc>
                        <a:spcBef>
                          <a:spcPts val="0"/>
                        </a:spcBef>
                        <a:spcAft>
                          <a:spcPts val="0"/>
                        </a:spcAft>
                        <a:buClrTx/>
                        <a:buSzTx/>
                        <a:buFontTx/>
                        <a:buNone/>
                        <a:tabLst/>
                        <a:defRPr/>
                      </a:pPr>
                      <a:r>
                        <a:rPr lang="en-US" altLang="zh-CN"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61%</a:t>
                      </a:r>
                      <a:endParaRPr lang="zh-CN" altLang="en-US" sz="2400" b="1"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solidFill>
                      <a:srgbClr val="00A5B6"/>
                    </a:solidFill>
                  </a:tcPr>
                </a:tc>
                <a:extLst>
                  <a:ext uri="{0D108BD9-81ED-4DB2-BD59-A6C34878D82A}">
                    <a16:rowId xmlns:a16="http://schemas.microsoft.com/office/drawing/2014/main" val="2499866516"/>
                  </a:ext>
                </a:extLst>
              </a:tr>
            </a:tbl>
          </a:graphicData>
        </a:graphic>
      </p:graphicFrame>
      <p:pic>
        <p:nvPicPr>
          <p:cNvPr id="75" name="图片 5" descr="image004">
            <a:extLst>
              <a:ext uri="{FF2B5EF4-FFF2-40B4-BE49-F238E27FC236}">
                <a16:creationId xmlns:a16="http://schemas.microsoft.com/office/drawing/2014/main" id="{00000000-0008-0000-0000-00000600000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566392" y="11834602"/>
            <a:ext cx="2426155" cy="141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图片 6" descr="image005">
            <a:extLst>
              <a:ext uri="{FF2B5EF4-FFF2-40B4-BE49-F238E27FC236}">
                <a16:creationId xmlns:a16="http://schemas.microsoft.com/office/drawing/2014/main" id="{00000000-0008-0000-0000-00000700000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999818" y="8509239"/>
            <a:ext cx="2554046" cy="148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图片 7" descr="image006">
            <a:extLst>
              <a:ext uri="{FF2B5EF4-FFF2-40B4-BE49-F238E27FC236}">
                <a16:creationId xmlns:a16="http://schemas.microsoft.com/office/drawing/2014/main" id="{00000000-0008-0000-0000-00000800000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068065" y="10069365"/>
            <a:ext cx="2554041" cy="148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9">
            <a:extLst>
              <a:ext uri="{FF2B5EF4-FFF2-40B4-BE49-F238E27FC236}">
                <a16:creationId xmlns:a16="http://schemas.microsoft.com/office/drawing/2014/main" id="{8DB7EF84-544E-1422-2A06-834164D545A4}"/>
              </a:ext>
            </a:extLst>
          </p:cNvPr>
          <p:cNvSpPr>
            <a:spLocks noChangeArrowheads="1"/>
          </p:cNvSpPr>
          <p:nvPr/>
        </p:nvSpPr>
        <p:spPr bwMode="auto">
          <a:xfrm>
            <a:off x="36058422" y="27852552"/>
            <a:ext cx="13788082" cy="3729200"/>
          </a:xfrm>
          <a:prstGeom prst="rect">
            <a:avLst/>
          </a:prstGeom>
          <a:solidFill>
            <a:schemeClr val="bg1">
              <a:lumMod val="65000"/>
              <a:alpha val="20000"/>
            </a:schemeClr>
          </a:solidFill>
          <a:ln w="12700">
            <a:solidFill>
              <a:schemeClr val="bg1">
                <a:lumMod val="50000"/>
              </a:schemeClr>
            </a:solidFill>
            <a:miter lim="800000"/>
            <a:headEnd/>
            <a:tailEnd/>
          </a:ln>
          <a:effectLst/>
        </p:spPr>
        <p:txBody>
          <a:bodyPr lIns="438087" tIns="438087" rIns="438087" bIns="438087"/>
          <a:lstStyle/>
          <a:p>
            <a:pPr defTabSz="1110716" eaLnBrk="0" hangingPunct="0">
              <a:spcBef>
                <a:spcPct val="50000"/>
              </a:spcBef>
            </a:pPr>
            <a:r>
              <a:rPr lang="en-GB" sz="6416" b="1" cap="all" dirty="0">
                <a:solidFill>
                  <a:schemeClr val="accent1"/>
                </a:solidFill>
              </a:rPr>
              <a:t>REFERENCE</a:t>
            </a:r>
          </a:p>
          <a:p>
            <a:pPr marL="342900" indent="-342900" defTabSz="1110716" eaLnBrk="0" hangingPunct="0">
              <a:spcBef>
                <a:spcPct val="50000"/>
              </a:spcBef>
              <a:buFont typeface="+mj-lt"/>
              <a:buAutoNum type="arabicPeriod"/>
            </a:pPr>
            <a:r>
              <a:rPr lang="en-CA" altLang="zh-CN" dirty="0">
                <a:latin typeface="Arial" panose="020B0604020202020204" pitchFamily="34" charset="0"/>
                <a:ea typeface="Arial Unicode MS" panose="020B0604020202020204" pitchFamily="34" charset="-122"/>
                <a:cs typeface="Arial" panose="020B0604020202020204" pitchFamily="34" charset="0"/>
              </a:rPr>
              <a:t>Bridget P. Belcher, Carl </a:t>
            </a:r>
            <a:r>
              <a:rPr lang="en-CA" altLang="zh-CN" dirty="0" err="1">
                <a:latin typeface="Arial" panose="020B0604020202020204" pitchFamily="34" charset="0"/>
                <a:ea typeface="Arial Unicode MS" panose="020B0604020202020204" pitchFamily="34" charset="-122"/>
                <a:cs typeface="Arial" panose="020B0604020202020204" pitchFamily="34" charset="0"/>
              </a:rPr>
              <a:t>C.Ward</a:t>
            </a:r>
            <a:r>
              <a:rPr lang="en-CA" altLang="zh-CN" dirty="0">
                <a:latin typeface="Arial" panose="020B0604020202020204" pitchFamily="34" charset="0"/>
                <a:ea typeface="Arial Unicode MS" panose="020B0604020202020204" pitchFamily="34" charset="-122"/>
                <a:cs typeface="Arial" panose="020B0604020202020204" pitchFamily="34" charset="0"/>
              </a:rPr>
              <a:t>, and Daniel K. Nomura, Biochemistry, 2023, 62, 588-600.</a:t>
            </a:r>
          </a:p>
          <a:p>
            <a:pPr marL="342900" indent="-342900" defTabSz="1110716" eaLnBrk="0" hangingPunct="0">
              <a:spcBef>
                <a:spcPct val="50000"/>
              </a:spcBef>
              <a:buFont typeface="+mj-lt"/>
              <a:buAutoNum type="arabicPeriod"/>
            </a:pPr>
            <a:r>
              <a:rPr lang="en-CA" altLang="zh-CN" dirty="0">
                <a:latin typeface="Arial" panose="020B0604020202020204" pitchFamily="34" charset="0"/>
                <a:ea typeface="Arial Unicode MS" panose="020B0604020202020204" pitchFamily="34" charset="-122"/>
                <a:cs typeface="Arial" panose="020B0604020202020204" pitchFamily="34" charset="0"/>
              </a:rPr>
              <a:t>BRISTOL-MYERS SQUIBB CO, WO2006/81251, 2006, A2.</a:t>
            </a:r>
          </a:p>
          <a:p>
            <a:pPr marL="342900" indent="-342900" defTabSz="1110716" eaLnBrk="0" hangingPunct="0">
              <a:spcBef>
                <a:spcPct val="50000"/>
              </a:spcBef>
              <a:buFont typeface="+mj-lt"/>
              <a:buAutoNum type="arabicPeriod"/>
            </a:pPr>
            <a:r>
              <a:rPr lang="en-CA" altLang="zh-CN" dirty="0" err="1">
                <a:latin typeface="Arial" panose="020B0604020202020204" pitchFamily="34" charset="0"/>
                <a:ea typeface="Arial Unicode MS" panose="020B0604020202020204" pitchFamily="34" charset="-122"/>
                <a:cs typeface="Arial" panose="020B0604020202020204" pitchFamily="34" charset="0"/>
              </a:rPr>
              <a:t>Yafei</a:t>
            </a:r>
            <a:r>
              <a:rPr lang="en-CA" altLang="zh-CN" dirty="0">
                <a:latin typeface="Arial" panose="020B0604020202020204" pitchFamily="34" charset="0"/>
                <a:ea typeface="Arial Unicode MS" panose="020B0604020202020204" pitchFamily="34" charset="-122"/>
                <a:cs typeface="Arial" panose="020B0604020202020204" pitchFamily="34" charset="0"/>
              </a:rPr>
              <a:t> Liu, </a:t>
            </a:r>
            <a:r>
              <a:rPr lang="en-CA" altLang="zh-CN" dirty="0" err="1">
                <a:latin typeface="Arial" panose="020B0604020202020204" pitchFamily="34" charset="0"/>
                <a:ea typeface="Arial Unicode MS" panose="020B0604020202020204" pitchFamily="34" charset="-122"/>
                <a:cs typeface="Arial" panose="020B0604020202020204" pitchFamily="34" charset="0"/>
              </a:rPr>
              <a:t>Guochao</a:t>
            </a:r>
            <a:r>
              <a:rPr lang="en-CA" altLang="zh-CN" dirty="0">
                <a:latin typeface="Arial" panose="020B0604020202020204" pitchFamily="34" charset="0"/>
                <a:ea typeface="Arial Unicode MS" panose="020B0604020202020204" pitchFamily="34" charset="-122"/>
                <a:cs typeface="Arial" panose="020B0604020202020204" pitchFamily="34" charset="0"/>
              </a:rPr>
              <a:t> Xu, </a:t>
            </a:r>
            <a:r>
              <a:rPr lang="en-CA" altLang="zh-CN" dirty="0" err="1">
                <a:latin typeface="Arial" panose="020B0604020202020204" pitchFamily="34" charset="0"/>
                <a:ea typeface="Arial Unicode MS" panose="020B0604020202020204" pitchFamily="34" charset="-122"/>
                <a:cs typeface="Arial" panose="020B0604020202020204" pitchFamily="34" charset="0"/>
              </a:rPr>
              <a:t>Jieyu</a:t>
            </a:r>
            <a:r>
              <a:rPr lang="en-CA" altLang="zh-CN" dirty="0">
                <a:latin typeface="Arial" panose="020B0604020202020204" pitchFamily="34" charset="0"/>
                <a:ea typeface="Arial Unicode MS" panose="020B0604020202020204" pitchFamily="34" charset="-122"/>
                <a:cs typeface="Arial" panose="020B0604020202020204" pitchFamily="34" charset="0"/>
              </a:rPr>
              <a:t> Zhou, Jie Ni, Lu Zhang, Xiaodong Hou, </a:t>
            </a:r>
            <a:r>
              <a:rPr lang="en-CA" altLang="zh-CN" dirty="0" err="1">
                <a:latin typeface="Arial" panose="020B0604020202020204" pitchFamily="34" charset="0"/>
                <a:ea typeface="Arial Unicode MS" panose="020B0604020202020204" pitchFamily="34" charset="-122"/>
                <a:cs typeface="Arial" panose="020B0604020202020204" pitchFamily="34" charset="0"/>
              </a:rPr>
              <a:t>Dejing</a:t>
            </a:r>
            <a:r>
              <a:rPr lang="en-CA" altLang="zh-CN" dirty="0">
                <a:latin typeface="Arial" panose="020B0604020202020204" pitchFamily="34" charset="0"/>
                <a:ea typeface="Arial Unicode MS" panose="020B0604020202020204" pitchFamily="34" charset="-122"/>
                <a:cs typeface="Arial" panose="020B0604020202020204" pitchFamily="34" charset="0"/>
              </a:rPr>
              <a:t> Yin, </a:t>
            </a:r>
            <a:r>
              <a:rPr lang="en-CA" altLang="zh-CN" dirty="0" err="1">
                <a:latin typeface="Arial" panose="020B0604020202020204" pitchFamily="34" charset="0"/>
                <a:ea typeface="Arial Unicode MS" panose="020B0604020202020204" pitchFamily="34" charset="-122"/>
                <a:cs typeface="Arial" panose="020B0604020202020204" pitchFamily="34" charset="0"/>
              </a:rPr>
              <a:t>Yijian</a:t>
            </a:r>
            <a:r>
              <a:rPr lang="en-CA" altLang="zh-CN" dirty="0">
                <a:latin typeface="Arial" panose="020B0604020202020204" pitchFamily="34" charset="0"/>
                <a:ea typeface="Arial Unicode MS" panose="020B0604020202020204" pitchFamily="34" charset="-122"/>
                <a:cs typeface="Arial" panose="020B0604020202020204" pitchFamily="34" charset="0"/>
              </a:rPr>
              <a:t> Rao, Yi-Lei Zhao, and Ye Ni ACS Catalysis 2020 10 (21), 12393-12402 </a:t>
            </a:r>
          </a:p>
          <a:p>
            <a:pPr marL="342900" indent="-342900" defTabSz="1110716" eaLnBrk="0" hangingPunct="0">
              <a:spcBef>
                <a:spcPct val="50000"/>
              </a:spcBef>
              <a:buFont typeface="+mj-lt"/>
              <a:buAutoNum type="arabicPeriod"/>
            </a:pPr>
            <a:r>
              <a:rPr lang="en-CA" dirty="0">
                <a:latin typeface="Arial" panose="020B0604020202020204" pitchFamily="34" charset="0"/>
                <a:ea typeface="Arial Unicode MS" panose="020B0604020202020204" pitchFamily="34" charset="-122"/>
                <a:cs typeface="Arial" panose="020B0604020202020204" pitchFamily="34" charset="0"/>
              </a:rPr>
              <a:t>Xu, GC., Li, L., Han, RZ. et al. Characterization and Soluble Expression of D-</a:t>
            </a:r>
            <a:r>
              <a:rPr lang="en-CA" dirty="0" err="1">
                <a:latin typeface="Arial" panose="020B0604020202020204" pitchFamily="34" charset="0"/>
                <a:ea typeface="Arial Unicode MS" panose="020B0604020202020204" pitchFamily="34" charset="-122"/>
                <a:cs typeface="Arial" panose="020B0604020202020204" pitchFamily="34" charset="0"/>
              </a:rPr>
              <a:t>Hydantoinase</a:t>
            </a:r>
            <a:r>
              <a:rPr lang="en-CA" dirty="0">
                <a:latin typeface="Arial" panose="020B0604020202020204" pitchFamily="34" charset="0"/>
                <a:ea typeface="Arial Unicode MS" panose="020B0604020202020204" pitchFamily="34" charset="-122"/>
                <a:cs typeface="Arial" panose="020B0604020202020204" pitchFamily="34" charset="0"/>
              </a:rPr>
              <a:t> from Pseudomonas fluorescens for the Synthesis of D-Amino Acids. Appl </a:t>
            </a:r>
            <a:r>
              <a:rPr lang="en-CA" dirty="0" err="1">
                <a:latin typeface="Arial" panose="020B0604020202020204" pitchFamily="34" charset="0"/>
                <a:ea typeface="Arial Unicode MS" panose="020B0604020202020204" pitchFamily="34" charset="-122"/>
                <a:cs typeface="Arial" panose="020B0604020202020204" pitchFamily="34" charset="0"/>
              </a:rPr>
              <a:t>Biochem</a:t>
            </a:r>
            <a:r>
              <a:rPr lang="en-CA" dirty="0">
                <a:latin typeface="Arial" panose="020B0604020202020204" pitchFamily="34" charset="0"/>
                <a:ea typeface="Arial Unicode MS" panose="020B0604020202020204" pitchFamily="34" charset="-122"/>
                <a:cs typeface="Arial" panose="020B0604020202020204" pitchFamily="34" charset="0"/>
              </a:rPr>
              <a:t> </a:t>
            </a:r>
            <a:r>
              <a:rPr lang="en-CA" dirty="0" err="1">
                <a:latin typeface="Arial" panose="020B0604020202020204" pitchFamily="34" charset="0"/>
                <a:ea typeface="Arial Unicode MS" panose="020B0604020202020204" pitchFamily="34" charset="-122"/>
                <a:cs typeface="Arial" panose="020B0604020202020204" pitchFamily="34" charset="0"/>
              </a:rPr>
              <a:t>Biotechnol</a:t>
            </a:r>
            <a:r>
              <a:rPr lang="en-CA" dirty="0">
                <a:latin typeface="Arial" panose="020B0604020202020204" pitchFamily="34" charset="0"/>
                <a:ea typeface="Arial Unicode MS" panose="020B0604020202020204" pitchFamily="34" charset="-122"/>
                <a:cs typeface="Arial" panose="020B0604020202020204" pitchFamily="34" charset="0"/>
              </a:rPr>
              <a:t> 179, 1–15 (2016). </a:t>
            </a:r>
          </a:p>
        </p:txBody>
      </p:sp>
      <p:graphicFrame>
        <p:nvGraphicFramePr>
          <p:cNvPr id="10" name="对象 9">
            <a:extLst>
              <a:ext uri="{FF2B5EF4-FFF2-40B4-BE49-F238E27FC236}">
                <a16:creationId xmlns:a16="http://schemas.microsoft.com/office/drawing/2014/main" id="{0E624DD7-A43E-4E1B-912C-090813EAF352}"/>
              </a:ext>
            </a:extLst>
          </p:cNvPr>
          <p:cNvGraphicFramePr>
            <a:graphicFrameLocks noChangeAspect="1"/>
          </p:cNvGraphicFramePr>
          <p:nvPr>
            <p:extLst>
              <p:ext uri="{D42A27DB-BD31-4B8C-83A1-F6EECF244321}">
                <p14:modId xmlns:p14="http://schemas.microsoft.com/office/powerpoint/2010/main" val="2270824913"/>
              </p:ext>
            </p:extLst>
          </p:nvPr>
        </p:nvGraphicFramePr>
        <p:xfrm>
          <a:off x="37140142" y="16911255"/>
          <a:ext cx="11961657" cy="2172498"/>
        </p:xfrm>
        <a:graphic>
          <a:graphicData uri="http://schemas.openxmlformats.org/presentationml/2006/ole">
            <mc:AlternateContent xmlns:mc="http://schemas.openxmlformats.org/markup-compatibility/2006">
              <mc:Choice xmlns:v="urn:schemas-microsoft-com:vml" Requires="v">
                <p:oleObj spid="_x0000_s1090" name="CS ChemDraw Drawing" r:id="rId24" imgW="7243340" imgH="1316477" progId="ChemDraw.Document.6.0">
                  <p:embed/>
                </p:oleObj>
              </mc:Choice>
              <mc:Fallback>
                <p:oleObj name="CS ChemDraw Drawing" r:id="rId24" imgW="7243340" imgH="1316477" progId="ChemDraw.Document.6.0">
                  <p:embed/>
                  <p:pic>
                    <p:nvPicPr>
                      <p:cNvPr id="0" name=""/>
                      <p:cNvPicPr/>
                      <p:nvPr/>
                    </p:nvPicPr>
                    <p:blipFill>
                      <a:blip r:embed="rId25"/>
                      <a:stretch>
                        <a:fillRect/>
                      </a:stretch>
                    </p:blipFill>
                    <p:spPr>
                      <a:xfrm>
                        <a:off x="37140142" y="16911255"/>
                        <a:ext cx="11961657" cy="2172498"/>
                      </a:xfrm>
                      <a:prstGeom prst="rect">
                        <a:avLst/>
                      </a:prstGeom>
                    </p:spPr>
                  </p:pic>
                </p:oleObj>
              </mc:Fallback>
            </mc:AlternateContent>
          </a:graphicData>
        </a:graphic>
      </p:graphicFrame>
      <p:graphicFrame>
        <p:nvGraphicFramePr>
          <p:cNvPr id="70" name="Object 15">
            <a:extLst>
              <a:ext uri="{FF2B5EF4-FFF2-40B4-BE49-F238E27FC236}">
                <a16:creationId xmlns:a16="http://schemas.microsoft.com/office/drawing/2014/main" id="{B701948A-C099-465B-B671-94894DFEEB2D}"/>
              </a:ext>
            </a:extLst>
          </p:cNvPr>
          <p:cNvGraphicFramePr>
            <a:graphicFrameLocks noChangeAspect="1"/>
          </p:cNvGraphicFramePr>
          <p:nvPr>
            <p:extLst>
              <p:ext uri="{D42A27DB-BD31-4B8C-83A1-F6EECF244321}">
                <p14:modId xmlns:p14="http://schemas.microsoft.com/office/powerpoint/2010/main" val="1507017137"/>
              </p:ext>
            </p:extLst>
          </p:nvPr>
        </p:nvGraphicFramePr>
        <p:xfrm>
          <a:off x="44473200" y="11808544"/>
          <a:ext cx="2344373" cy="1850022"/>
        </p:xfrm>
        <a:graphic>
          <a:graphicData uri="http://schemas.openxmlformats.org/presentationml/2006/ole">
            <mc:AlternateContent xmlns:mc="http://schemas.openxmlformats.org/markup-compatibility/2006">
              <mc:Choice xmlns:v="urn:schemas-microsoft-com:vml" Requires="v">
                <p:oleObj spid="_x0000_s1091" name="CS ChemDraw Drawing" r:id="rId26" imgW="1579986" imgH="1238610" progId="ChemDraw.Document.6.0">
                  <p:embed/>
                </p:oleObj>
              </mc:Choice>
              <mc:Fallback>
                <p:oleObj name="CS ChemDraw Drawing" r:id="rId26" imgW="1579986" imgH="1238610" progId="ChemDraw.Document.6.0">
                  <p:embed/>
                  <p:pic>
                    <p:nvPicPr>
                      <p:cNvPr id="16" name="Object 1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473200" y="11808544"/>
                        <a:ext cx="2344373" cy="1850022"/>
                      </a:xfrm>
                      <a:prstGeom prst="rect">
                        <a:avLst/>
                      </a:prstGeom>
                      <a:noFill/>
                    </p:spPr>
                  </p:pic>
                </p:oleObj>
              </mc:Fallback>
            </mc:AlternateContent>
          </a:graphicData>
        </a:graphic>
      </p:graphicFrame>
      <p:graphicFrame>
        <p:nvGraphicFramePr>
          <p:cNvPr id="62" name="对象 61">
            <a:extLst>
              <a:ext uri="{FF2B5EF4-FFF2-40B4-BE49-F238E27FC236}">
                <a16:creationId xmlns:a16="http://schemas.microsoft.com/office/drawing/2014/main" id="{5F608E93-9EFA-4052-9B43-0DD65BEBEF8D}"/>
              </a:ext>
            </a:extLst>
          </p:cNvPr>
          <p:cNvGraphicFramePr>
            <a:graphicFrameLocks noChangeAspect="1"/>
          </p:cNvGraphicFramePr>
          <p:nvPr>
            <p:extLst>
              <p:ext uri="{D42A27DB-BD31-4B8C-83A1-F6EECF244321}">
                <p14:modId xmlns:p14="http://schemas.microsoft.com/office/powerpoint/2010/main" val="4019304306"/>
              </p:ext>
            </p:extLst>
          </p:nvPr>
        </p:nvGraphicFramePr>
        <p:xfrm>
          <a:off x="38037050" y="8617745"/>
          <a:ext cx="1699451" cy="1269741"/>
        </p:xfrm>
        <a:graphic>
          <a:graphicData uri="http://schemas.openxmlformats.org/presentationml/2006/ole">
            <mc:AlternateContent xmlns:mc="http://schemas.openxmlformats.org/markup-compatibility/2006">
              <mc:Choice xmlns:v="urn:schemas-microsoft-com:vml" Requires="v">
                <p:oleObj spid="_x0000_s1092" name="CS ChemDraw Drawing" r:id="rId28" imgW="834869" imgH="624597" progId="ChemDraw.Document.6.0">
                  <p:embed/>
                </p:oleObj>
              </mc:Choice>
              <mc:Fallback>
                <p:oleObj name="CS ChemDraw Drawing" r:id="rId28" imgW="834869" imgH="624597" progId="ChemDraw.Document.6.0">
                  <p:embed/>
                  <p:pic>
                    <p:nvPicPr>
                      <p:cNvPr id="0" name=""/>
                      <p:cNvPicPr/>
                      <p:nvPr/>
                    </p:nvPicPr>
                    <p:blipFill>
                      <a:blip r:embed="rId29"/>
                      <a:stretch>
                        <a:fillRect/>
                      </a:stretch>
                    </p:blipFill>
                    <p:spPr>
                      <a:xfrm>
                        <a:off x="38037050" y="8617745"/>
                        <a:ext cx="1699451" cy="1269741"/>
                      </a:xfrm>
                      <a:prstGeom prst="rect">
                        <a:avLst/>
                      </a:prstGeom>
                    </p:spPr>
                  </p:pic>
                </p:oleObj>
              </mc:Fallback>
            </mc:AlternateContent>
          </a:graphicData>
        </a:graphic>
      </p:graphicFrame>
      <p:graphicFrame>
        <p:nvGraphicFramePr>
          <p:cNvPr id="68" name="对象 67">
            <a:extLst>
              <a:ext uri="{FF2B5EF4-FFF2-40B4-BE49-F238E27FC236}">
                <a16:creationId xmlns:a16="http://schemas.microsoft.com/office/drawing/2014/main" id="{E939A324-2C78-43CD-8083-F4435308DBBB}"/>
              </a:ext>
            </a:extLst>
          </p:cNvPr>
          <p:cNvGraphicFramePr>
            <a:graphicFrameLocks noChangeAspect="1"/>
          </p:cNvGraphicFramePr>
          <p:nvPr>
            <p:extLst>
              <p:ext uri="{D42A27DB-BD31-4B8C-83A1-F6EECF244321}">
                <p14:modId xmlns:p14="http://schemas.microsoft.com/office/powerpoint/2010/main" val="2474838388"/>
              </p:ext>
            </p:extLst>
          </p:nvPr>
        </p:nvGraphicFramePr>
        <p:xfrm>
          <a:off x="4290880" y="21289645"/>
          <a:ext cx="6565703" cy="2617620"/>
        </p:xfrm>
        <a:graphic>
          <a:graphicData uri="http://schemas.openxmlformats.org/presentationml/2006/ole">
            <mc:AlternateContent xmlns:mc="http://schemas.openxmlformats.org/markup-compatibility/2006">
              <mc:Choice xmlns:v="urn:schemas-microsoft-com:vml" Requires="v">
                <p:oleObj spid="_x0000_s1093" name="CS ChemDraw Drawing" r:id="rId30" imgW="4332197" imgH="1726660" progId="ChemDraw.Document.6.0">
                  <p:embed/>
                </p:oleObj>
              </mc:Choice>
              <mc:Fallback>
                <p:oleObj name="CS ChemDraw Drawing" r:id="rId30" imgW="4332197" imgH="1726660" progId="ChemDraw.Document.6.0">
                  <p:embed/>
                  <p:pic>
                    <p:nvPicPr>
                      <p:cNvPr id="0" name=""/>
                      <p:cNvPicPr/>
                      <p:nvPr/>
                    </p:nvPicPr>
                    <p:blipFill>
                      <a:blip r:embed="rId31"/>
                      <a:stretch>
                        <a:fillRect/>
                      </a:stretch>
                    </p:blipFill>
                    <p:spPr>
                      <a:xfrm>
                        <a:off x="4290880" y="21289645"/>
                        <a:ext cx="6565703" cy="2617620"/>
                      </a:xfrm>
                      <a:prstGeom prst="rect">
                        <a:avLst/>
                      </a:prstGeom>
                    </p:spPr>
                  </p:pic>
                </p:oleObj>
              </mc:Fallback>
            </mc:AlternateContent>
          </a:graphicData>
        </a:graphic>
      </p:graphicFrame>
      <p:pic>
        <p:nvPicPr>
          <p:cNvPr id="79" name="图片 78">
            <a:extLst>
              <a:ext uri="{FF2B5EF4-FFF2-40B4-BE49-F238E27FC236}">
                <a16:creationId xmlns:a16="http://schemas.microsoft.com/office/drawing/2014/main" id="{50925DC5-CAB2-4A4F-BE8D-D24948B3F1B2}"/>
              </a:ext>
            </a:extLst>
          </p:cNvPr>
          <p:cNvPicPr/>
          <p:nvPr/>
        </p:nvPicPr>
        <p:blipFill>
          <a:blip r:embed="rId32"/>
          <a:stretch>
            <a:fillRect/>
          </a:stretch>
        </p:blipFill>
        <p:spPr>
          <a:xfrm>
            <a:off x="1487970" y="15692914"/>
            <a:ext cx="5241713" cy="2000205"/>
          </a:xfrm>
          <a:prstGeom prst="rect">
            <a:avLst/>
          </a:prstGeom>
        </p:spPr>
      </p:pic>
      <p:graphicFrame>
        <p:nvGraphicFramePr>
          <p:cNvPr id="71" name="对象 70">
            <a:extLst>
              <a:ext uri="{FF2B5EF4-FFF2-40B4-BE49-F238E27FC236}">
                <a16:creationId xmlns:a16="http://schemas.microsoft.com/office/drawing/2014/main" id="{DF1F0105-DAFC-4DF5-8BBF-375AD9B80CBF}"/>
              </a:ext>
            </a:extLst>
          </p:cNvPr>
          <p:cNvGraphicFramePr>
            <a:graphicFrameLocks noChangeAspect="1"/>
          </p:cNvGraphicFramePr>
          <p:nvPr>
            <p:extLst>
              <p:ext uri="{D42A27DB-BD31-4B8C-83A1-F6EECF244321}">
                <p14:modId xmlns:p14="http://schemas.microsoft.com/office/powerpoint/2010/main" val="3391186180"/>
              </p:ext>
            </p:extLst>
          </p:nvPr>
        </p:nvGraphicFramePr>
        <p:xfrm>
          <a:off x="36893339" y="19220962"/>
          <a:ext cx="12098337" cy="2495550"/>
        </p:xfrm>
        <a:graphic>
          <a:graphicData uri="http://schemas.openxmlformats.org/presentationml/2006/ole">
            <mc:AlternateContent xmlns:mc="http://schemas.openxmlformats.org/markup-compatibility/2006">
              <mc:Choice xmlns:v="urn:schemas-microsoft-com:vml" Requires="v">
                <p:oleObj spid="_x0000_s1094" name="CS ChemDraw Drawing" r:id="rId33" imgW="6141215" imgH="1266217" progId="ChemDraw.Document.6.0">
                  <p:embed/>
                </p:oleObj>
              </mc:Choice>
              <mc:Fallback>
                <p:oleObj name="CS ChemDraw Drawing" r:id="rId33" imgW="6141215" imgH="1266217" progId="ChemDraw.Document.6.0">
                  <p:embed/>
                  <p:pic>
                    <p:nvPicPr>
                      <p:cNvPr id="0" name=""/>
                      <p:cNvPicPr/>
                      <p:nvPr/>
                    </p:nvPicPr>
                    <p:blipFill>
                      <a:blip r:embed="rId34"/>
                      <a:stretch>
                        <a:fillRect/>
                      </a:stretch>
                    </p:blipFill>
                    <p:spPr>
                      <a:xfrm>
                        <a:off x="36893339" y="19220962"/>
                        <a:ext cx="12098337" cy="2495550"/>
                      </a:xfrm>
                      <a:prstGeom prst="rect">
                        <a:avLst/>
                      </a:prstGeom>
                    </p:spPr>
                  </p:pic>
                </p:oleObj>
              </mc:Fallback>
            </mc:AlternateContent>
          </a:graphicData>
        </a:graphic>
      </p:graphicFrame>
      <p:sp>
        <p:nvSpPr>
          <p:cNvPr id="19" name="矩形: 圆角 18">
            <a:extLst>
              <a:ext uri="{FF2B5EF4-FFF2-40B4-BE49-F238E27FC236}">
                <a16:creationId xmlns:a16="http://schemas.microsoft.com/office/drawing/2014/main" id="{1FB8A640-C0FE-428B-9C7E-7C77BF499811}"/>
              </a:ext>
            </a:extLst>
          </p:cNvPr>
          <p:cNvSpPr/>
          <p:nvPr/>
        </p:nvSpPr>
        <p:spPr>
          <a:xfrm>
            <a:off x="7573732" y="15614804"/>
            <a:ext cx="6645352" cy="2155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0" name="对象 19">
            <a:extLst>
              <a:ext uri="{FF2B5EF4-FFF2-40B4-BE49-F238E27FC236}">
                <a16:creationId xmlns:a16="http://schemas.microsoft.com/office/drawing/2014/main" id="{ADFC430B-C818-4A69-9487-4EC7A6D8DB09}"/>
              </a:ext>
            </a:extLst>
          </p:cNvPr>
          <p:cNvGraphicFramePr>
            <a:graphicFrameLocks noChangeAspect="1"/>
          </p:cNvGraphicFramePr>
          <p:nvPr>
            <p:extLst>
              <p:ext uri="{D42A27DB-BD31-4B8C-83A1-F6EECF244321}">
                <p14:modId xmlns:p14="http://schemas.microsoft.com/office/powerpoint/2010/main" val="1144765898"/>
              </p:ext>
            </p:extLst>
          </p:nvPr>
        </p:nvGraphicFramePr>
        <p:xfrm>
          <a:off x="7802658" y="15789622"/>
          <a:ext cx="6157672" cy="1879242"/>
        </p:xfrm>
        <a:graphic>
          <a:graphicData uri="http://schemas.openxmlformats.org/presentationml/2006/ole">
            <mc:AlternateContent xmlns:mc="http://schemas.openxmlformats.org/markup-compatibility/2006">
              <mc:Choice xmlns:v="urn:schemas-microsoft-com:vml" Requires="v">
                <p:oleObj spid="_x0000_s1095" name="CS ChemDraw Drawing" r:id="rId35" imgW="5391528" imgH="1643974" progId="ChemDraw.Document.6.0">
                  <p:embed/>
                </p:oleObj>
              </mc:Choice>
              <mc:Fallback>
                <p:oleObj name="CS ChemDraw Drawing" r:id="rId35" imgW="5391528" imgH="1643974" progId="ChemDraw.Document.6.0">
                  <p:embed/>
                  <p:pic>
                    <p:nvPicPr>
                      <p:cNvPr id="0" name=""/>
                      <p:cNvPicPr/>
                      <p:nvPr/>
                    </p:nvPicPr>
                    <p:blipFill>
                      <a:blip r:embed="rId36"/>
                      <a:stretch>
                        <a:fillRect/>
                      </a:stretch>
                    </p:blipFill>
                    <p:spPr>
                      <a:xfrm>
                        <a:off x="7802658" y="15789622"/>
                        <a:ext cx="6157672" cy="1879242"/>
                      </a:xfrm>
                      <a:prstGeom prst="rect">
                        <a:avLst/>
                      </a:prstGeom>
                    </p:spPr>
                  </p:pic>
                </p:oleObj>
              </mc:Fallback>
            </mc:AlternateContent>
          </a:graphicData>
        </a:graphic>
      </p:graphicFrame>
    </p:spTree>
    <p:extLst>
      <p:ext uri="{BB962C8B-B14F-4D97-AF65-F5344CB8AC3E}">
        <p14:creationId xmlns:p14="http://schemas.microsoft.com/office/powerpoint/2010/main" val="3890308337"/>
      </p:ext>
    </p:extLst>
  </p:cSld>
  <p:clrMapOvr>
    <a:masterClrMapping/>
  </p:clrMapOvr>
</p:sld>
</file>

<file path=ppt/theme/theme1.xml><?xml version="1.0" encoding="utf-8"?>
<a:theme xmlns:a="http://schemas.openxmlformats.org/drawingml/2006/main" name="Office Theme">
  <a:themeElements>
    <a:clrScheme name="Custom 15">
      <a:dk1>
        <a:srgbClr val="000000"/>
      </a:dk1>
      <a:lt1>
        <a:srgbClr val="FFFFFF"/>
      </a:lt1>
      <a:dk2>
        <a:srgbClr val="B1B3B6"/>
      </a:dk2>
      <a:lt2>
        <a:srgbClr val="E7E6E6"/>
      </a:lt2>
      <a:accent1>
        <a:srgbClr val="004249"/>
      </a:accent1>
      <a:accent2>
        <a:srgbClr val="00798A"/>
      </a:accent2>
      <a:accent3>
        <a:srgbClr val="006D9B"/>
      </a:accent3>
      <a:accent4>
        <a:srgbClr val="D5C730"/>
      </a:accent4>
      <a:accent5>
        <a:srgbClr val="D75D2B"/>
      </a:accent5>
      <a:accent6>
        <a:srgbClr val="24AFBC"/>
      </a:accent6>
      <a:hlink>
        <a:srgbClr val="24AEBC"/>
      </a:hlink>
      <a:folHlink>
        <a:srgbClr val="24AEBC"/>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24089</TotalTime>
  <Words>1058</Words>
  <Application>Microsoft Office PowerPoint</Application>
  <PresentationFormat>自定义</PresentationFormat>
  <Paragraphs>133</Paragraphs>
  <Slides>1</Slides>
  <Notes>0</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7" baseType="lpstr">
      <vt:lpstr>Arial Unicode MS</vt:lpstr>
      <vt:lpstr>Calibri (Body)</vt:lpstr>
      <vt:lpstr>Arial</vt:lpstr>
      <vt:lpstr>Calibri</vt:lpstr>
      <vt:lpstr>Office Theme</vt:lpstr>
      <vt:lpstr>CS ChemDraw Drawing</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Ortiz</dc:creator>
  <cp:lastModifiedBy>Letitia Zhang</cp:lastModifiedBy>
  <cp:revision>231</cp:revision>
  <dcterms:created xsi:type="dcterms:W3CDTF">2016-11-22T18:17:53Z</dcterms:created>
  <dcterms:modified xsi:type="dcterms:W3CDTF">2023-07-10T03:01:01Z</dcterms:modified>
</cp:coreProperties>
</file>