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527" userDrawn="1">
          <p15:clr>
            <a:srgbClr val="A4A3A4"/>
          </p15:clr>
        </p15:guide>
        <p15:guide id="2" pos="953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290" autoAdjust="0"/>
  </p:normalViewPr>
  <p:slideViewPr>
    <p:cSldViewPr snapToGrid="0">
      <p:cViewPr>
        <p:scale>
          <a:sx n="25" d="100"/>
          <a:sy n="25" d="100"/>
        </p:scale>
        <p:origin x="930" y="30"/>
      </p:cViewPr>
      <p:guideLst>
        <p:guide orient="horz" pos="13527"/>
        <p:guide pos="953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altLang="zh-CN" b="1"/>
              <a:t>Dissolution</a:t>
            </a:r>
            <a:r>
              <a:rPr lang="en-US" altLang="zh-CN" b="1" baseline="0"/>
              <a:t> result</a:t>
            </a:r>
            <a:endParaRPr lang="en-US" altLang="zh-CN" b="1"/>
          </a:p>
        </c:rich>
      </c:tx>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0376085907535977"/>
          <c:y val="4.2052694628133096E-2"/>
          <c:w val="0.85245855767269652"/>
          <c:h val="0.83457706088212424"/>
        </c:manualLayout>
      </c:layout>
      <c:scatterChart>
        <c:scatterStyle val="smoothMarker"/>
        <c:varyColors val="0"/>
        <c:ser>
          <c:idx val="0"/>
          <c:order val="0"/>
          <c:tx>
            <c:v>Release</c:v>
          </c:tx>
          <c:spPr>
            <a:ln w="19050" cap="rnd">
              <a:solidFill>
                <a:srgbClr val="00B0F0"/>
              </a:solidFill>
              <a:round/>
            </a:ln>
            <a:effectLst/>
          </c:spPr>
          <c:marker>
            <c:symbol val="circle"/>
            <c:size val="5"/>
            <c:spPr>
              <a:solidFill>
                <a:srgbClr val="00B0F0"/>
              </a:solidFill>
              <a:ln w="9525">
                <a:solidFill>
                  <a:srgbClr val="00B0F0"/>
                </a:solidFill>
              </a:ln>
              <a:effectLst/>
            </c:spPr>
          </c:marker>
          <c:errBars>
            <c:errDir val="y"/>
            <c:errBarType val="both"/>
            <c:errValType val="stdErr"/>
            <c:noEndCap val="0"/>
            <c:spPr>
              <a:noFill/>
              <a:ln w="9525" cap="flat" cmpd="sng" algn="ctr">
                <a:solidFill>
                  <a:schemeClr val="tx1">
                    <a:lumMod val="65000"/>
                    <a:lumOff val="35000"/>
                  </a:schemeClr>
                </a:solidFill>
                <a:round/>
              </a:ln>
              <a:effectLst/>
            </c:spPr>
          </c:errBars>
          <c:xVal>
            <c:numRef>
              <c:f>[1]Sheet1!$E$17:$L$17</c:f>
              <c:numCache>
                <c:formatCode>General</c:formatCode>
                <c:ptCount val="8"/>
                <c:pt idx="0">
                  <c:v>10</c:v>
                </c:pt>
                <c:pt idx="1">
                  <c:v>20</c:v>
                </c:pt>
                <c:pt idx="2">
                  <c:v>30</c:v>
                </c:pt>
                <c:pt idx="3">
                  <c:v>45</c:v>
                </c:pt>
                <c:pt idx="4">
                  <c:v>60</c:v>
                </c:pt>
                <c:pt idx="5">
                  <c:v>90</c:v>
                </c:pt>
                <c:pt idx="6">
                  <c:v>120</c:v>
                </c:pt>
                <c:pt idx="7">
                  <c:v>135</c:v>
                </c:pt>
              </c:numCache>
            </c:numRef>
          </c:xVal>
          <c:yVal>
            <c:numRef>
              <c:f>[1]Sheet1!$E$26:$L$26</c:f>
              <c:numCache>
                <c:formatCode>General</c:formatCode>
                <c:ptCount val="8"/>
                <c:pt idx="0">
                  <c:v>75</c:v>
                </c:pt>
                <c:pt idx="1">
                  <c:v>97</c:v>
                </c:pt>
                <c:pt idx="2">
                  <c:v>100</c:v>
                </c:pt>
                <c:pt idx="3">
                  <c:v>100</c:v>
                </c:pt>
                <c:pt idx="4">
                  <c:v>100</c:v>
                </c:pt>
                <c:pt idx="5">
                  <c:v>100</c:v>
                </c:pt>
                <c:pt idx="6">
                  <c:v>100</c:v>
                </c:pt>
                <c:pt idx="7">
                  <c:v>100</c:v>
                </c:pt>
              </c:numCache>
            </c:numRef>
          </c:yVal>
          <c:smooth val="1"/>
          <c:extLst>
            <c:ext xmlns:c16="http://schemas.microsoft.com/office/drawing/2014/chart" uri="{C3380CC4-5D6E-409C-BE32-E72D297353CC}">
              <c16:uniqueId val="{00000000-9091-4E0C-A297-874A3ACEF7E6}"/>
            </c:ext>
          </c:extLst>
        </c:ser>
        <c:ser>
          <c:idx val="1"/>
          <c:order val="1"/>
          <c:tx>
            <c:v>1 M</c:v>
          </c:tx>
          <c:spPr>
            <a:ln w="19050" cap="rnd">
              <a:solidFill>
                <a:srgbClr val="FF0000"/>
              </a:solidFill>
              <a:round/>
            </a:ln>
            <a:effectLst/>
          </c:spPr>
          <c:marker>
            <c:symbol val="circle"/>
            <c:size val="5"/>
            <c:spPr>
              <a:solidFill>
                <a:srgbClr val="FF0000"/>
              </a:solidFill>
              <a:ln w="9525">
                <a:solidFill>
                  <a:srgbClr val="FF0000"/>
                </a:solidFill>
              </a:ln>
              <a:effectLst/>
            </c:spPr>
          </c:marker>
          <c:errBars>
            <c:errDir val="y"/>
            <c:errBarType val="both"/>
            <c:errValType val="stdErr"/>
            <c:noEndCap val="0"/>
            <c:spPr>
              <a:noFill/>
              <a:ln w="9525" cap="flat" cmpd="sng" algn="ctr">
                <a:solidFill>
                  <a:schemeClr val="tx1">
                    <a:lumMod val="65000"/>
                    <a:lumOff val="35000"/>
                  </a:schemeClr>
                </a:solidFill>
                <a:round/>
              </a:ln>
              <a:effectLst/>
            </c:spPr>
          </c:errBars>
          <c:xVal>
            <c:numRef>
              <c:f>'1 M(40, 75)'!$E$16:$L$16</c:f>
              <c:numCache>
                <c:formatCode>General</c:formatCode>
                <c:ptCount val="8"/>
                <c:pt idx="0">
                  <c:v>10</c:v>
                </c:pt>
                <c:pt idx="1">
                  <c:v>20</c:v>
                </c:pt>
                <c:pt idx="2">
                  <c:v>30</c:v>
                </c:pt>
                <c:pt idx="3">
                  <c:v>45</c:v>
                </c:pt>
                <c:pt idx="4">
                  <c:v>60</c:v>
                </c:pt>
                <c:pt idx="5">
                  <c:v>90</c:v>
                </c:pt>
                <c:pt idx="6">
                  <c:v>120</c:v>
                </c:pt>
                <c:pt idx="7">
                  <c:v>135</c:v>
                </c:pt>
              </c:numCache>
            </c:numRef>
          </c:xVal>
          <c:yVal>
            <c:numRef>
              <c:f>'1 M(40, 75)'!$E$30:$L$30</c:f>
              <c:numCache>
                <c:formatCode>0_ </c:formatCode>
                <c:ptCount val="8"/>
                <c:pt idx="0">
                  <c:v>50.136821153863977</c:v>
                </c:pt>
                <c:pt idx="1">
                  <c:v>79.978286852188006</c:v>
                </c:pt>
                <c:pt idx="2">
                  <c:v>89.225740045410973</c:v>
                </c:pt>
                <c:pt idx="3">
                  <c:v>93.50222228472758</c:v>
                </c:pt>
                <c:pt idx="4">
                  <c:v>95.197069418320325</c:v>
                </c:pt>
                <c:pt idx="5">
                  <c:v>97.266863576494501</c:v>
                </c:pt>
                <c:pt idx="6">
                  <c:v>98.536479190694678</c:v>
                </c:pt>
                <c:pt idx="7">
                  <c:v>100</c:v>
                </c:pt>
              </c:numCache>
            </c:numRef>
          </c:yVal>
          <c:smooth val="1"/>
          <c:extLst>
            <c:ext xmlns:c16="http://schemas.microsoft.com/office/drawing/2014/chart" uri="{C3380CC4-5D6E-409C-BE32-E72D297353CC}">
              <c16:uniqueId val="{00000001-9091-4E0C-A297-874A3ACEF7E6}"/>
            </c:ext>
          </c:extLst>
        </c:ser>
        <c:ser>
          <c:idx val="3"/>
          <c:order val="2"/>
          <c:tx>
            <c:v>3 M</c:v>
          </c:tx>
          <c:spPr>
            <a:ln w="19050" cap="rnd">
              <a:solidFill>
                <a:schemeClr val="accent4"/>
              </a:solidFill>
              <a:round/>
            </a:ln>
            <a:effectLst/>
          </c:spPr>
          <c:marker>
            <c:symbol val="circle"/>
            <c:size val="5"/>
            <c:spPr>
              <a:solidFill>
                <a:schemeClr val="accent4"/>
              </a:solidFill>
              <a:ln w="9525">
                <a:solidFill>
                  <a:schemeClr val="accent4"/>
                </a:solidFill>
              </a:ln>
              <a:effectLst/>
            </c:spPr>
          </c:marker>
          <c:errBars>
            <c:errDir val="y"/>
            <c:errBarType val="both"/>
            <c:errValType val="stdErr"/>
            <c:noEndCap val="0"/>
            <c:spPr>
              <a:noFill/>
              <a:ln w="9525" cap="flat" cmpd="sng" algn="ctr">
                <a:solidFill>
                  <a:schemeClr val="tx1">
                    <a:lumMod val="65000"/>
                    <a:lumOff val="35000"/>
                  </a:schemeClr>
                </a:solidFill>
                <a:round/>
              </a:ln>
              <a:effectLst/>
            </c:spPr>
          </c:errBars>
          <c:xVal>
            <c:numRef>
              <c:f>'3 M (40, 75)'!$E$17:$L$17</c:f>
              <c:numCache>
                <c:formatCode>General</c:formatCode>
                <c:ptCount val="8"/>
                <c:pt idx="0">
                  <c:v>10</c:v>
                </c:pt>
                <c:pt idx="1">
                  <c:v>20</c:v>
                </c:pt>
                <c:pt idx="2">
                  <c:v>30</c:v>
                </c:pt>
                <c:pt idx="3">
                  <c:v>45</c:v>
                </c:pt>
                <c:pt idx="4">
                  <c:v>60</c:v>
                </c:pt>
                <c:pt idx="5">
                  <c:v>90</c:v>
                </c:pt>
                <c:pt idx="6">
                  <c:v>120</c:v>
                </c:pt>
                <c:pt idx="7">
                  <c:v>135</c:v>
                </c:pt>
              </c:numCache>
            </c:numRef>
          </c:xVal>
          <c:yVal>
            <c:numRef>
              <c:f>'3 M (40, 75)'!$E$32:$L$32</c:f>
              <c:numCache>
                <c:formatCode>0_ </c:formatCode>
                <c:ptCount val="8"/>
                <c:pt idx="0">
                  <c:v>49.077321383199894</c:v>
                </c:pt>
                <c:pt idx="1">
                  <c:v>85.36363181861627</c:v>
                </c:pt>
                <c:pt idx="2">
                  <c:v>94.696134615733925</c:v>
                </c:pt>
                <c:pt idx="3">
                  <c:v>97.670978944128734</c:v>
                </c:pt>
                <c:pt idx="4">
                  <c:v>98.613333879210003</c:v>
                </c:pt>
                <c:pt idx="5">
                  <c:v>99.252017128584669</c:v>
                </c:pt>
                <c:pt idx="6">
                  <c:v>99.658136707257952</c:v>
                </c:pt>
                <c:pt idx="7" formatCode="General">
                  <c:v>100</c:v>
                </c:pt>
              </c:numCache>
            </c:numRef>
          </c:yVal>
          <c:smooth val="1"/>
          <c:extLst>
            <c:ext xmlns:c16="http://schemas.microsoft.com/office/drawing/2014/chart" uri="{C3380CC4-5D6E-409C-BE32-E72D297353CC}">
              <c16:uniqueId val="{00000002-9091-4E0C-A297-874A3ACEF7E6}"/>
            </c:ext>
          </c:extLst>
        </c:ser>
        <c:ser>
          <c:idx val="4"/>
          <c:order val="3"/>
          <c:tx>
            <c:v>6 M</c:v>
          </c:tx>
          <c:spPr>
            <a:ln w="19050" cap="rnd">
              <a:solidFill>
                <a:srgbClr val="00B050"/>
              </a:solidFill>
              <a:round/>
            </a:ln>
            <a:effectLst/>
          </c:spPr>
          <c:marker>
            <c:symbol val="circle"/>
            <c:size val="5"/>
            <c:spPr>
              <a:solidFill>
                <a:srgbClr val="00B050"/>
              </a:solidFill>
              <a:ln w="9525">
                <a:solidFill>
                  <a:srgbClr val="00B050"/>
                </a:solidFill>
              </a:ln>
              <a:effectLst/>
            </c:spPr>
          </c:marker>
          <c:errBars>
            <c:errDir val="y"/>
            <c:errBarType val="both"/>
            <c:errValType val="cust"/>
            <c:noEndCap val="0"/>
            <c:plus>
              <c:numRef>
                <c:f>'6 M (40,75)'!$E$33:$L$33</c:f>
                <c:numCache>
                  <c:formatCode>General</c:formatCode>
                  <c:ptCount val="8"/>
                  <c:pt idx="0">
                    <c:v>8.6945842195941427</c:v>
                  </c:pt>
                  <c:pt idx="1">
                    <c:v>1.4679843950634308</c:v>
                  </c:pt>
                  <c:pt idx="2">
                    <c:v>1.1752316261187146</c:v>
                  </c:pt>
                  <c:pt idx="3">
                    <c:v>1.1660207011956651</c:v>
                  </c:pt>
                  <c:pt idx="4">
                    <c:v>0.91653139579548448</c:v>
                  </c:pt>
                  <c:pt idx="5">
                    <c:v>0.89058322224094133</c:v>
                  </c:pt>
                  <c:pt idx="6">
                    <c:v>0.62554268690621173</c:v>
                  </c:pt>
                  <c:pt idx="7">
                    <c:v>0.78927042017182725</c:v>
                  </c:pt>
                </c:numCache>
              </c:numRef>
            </c:plus>
            <c:minus>
              <c:numRef>
                <c:f>'6 M (40,75)'!$E$33:$L$33</c:f>
                <c:numCache>
                  <c:formatCode>General</c:formatCode>
                  <c:ptCount val="8"/>
                  <c:pt idx="0">
                    <c:v>8.6945842195941427</c:v>
                  </c:pt>
                  <c:pt idx="1">
                    <c:v>1.4679843950634308</c:v>
                  </c:pt>
                  <c:pt idx="2">
                    <c:v>1.1752316261187146</c:v>
                  </c:pt>
                  <c:pt idx="3">
                    <c:v>1.1660207011956651</c:v>
                  </c:pt>
                  <c:pt idx="4">
                    <c:v>0.91653139579548448</c:v>
                  </c:pt>
                  <c:pt idx="5">
                    <c:v>0.89058322224094133</c:v>
                  </c:pt>
                  <c:pt idx="6">
                    <c:v>0.62554268690621173</c:v>
                  </c:pt>
                  <c:pt idx="7">
                    <c:v>0.78927042017182725</c:v>
                  </c:pt>
                </c:numCache>
              </c:numRef>
            </c:minus>
            <c:spPr>
              <a:noFill/>
              <a:ln w="9525" cap="flat" cmpd="sng" algn="ctr">
                <a:solidFill>
                  <a:schemeClr val="tx1">
                    <a:lumMod val="65000"/>
                    <a:lumOff val="35000"/>
                  </a:schemeClr>
                </a:solidFill>
                <a:round/>
              </a:ln>
              <a:effectLst/>
            </c:spPr>
          </c:errBars>
          <c:xVal>
            <c:numRef>
              <c:f>'6 M (40,75)'!$E$22:$L$22</c:f>
              <c:numCache>
                <c:formatCode>General</c:formatCode>
                <c:ptCount val="8"/>
                <c:pt idx="0">
                  <c:v>10</c:v>
                </c:pt>
                <c:pt idx="1">
                  <c:v>20</c:v>
                </c:pt>
                <c:pt idx="2">
                  <c:v>30</c:v>
                </c:pt>
                <c:pt idx="3">
                  <c:v>45</c:v>
                </c:pt>
                <c:pt idx="4">
                  <c:v>60</c:v>
                </c:pt>
                <c:pt idx="5">
                  <c:v>90</c:v>
                </c:pt>
                <c:pt idx="6">
                  <c:v>120</c:v>
                </c:pt>
                <c:pt idx="7">
                  <c:v>135</c:v>
                </c:pt>
              </c:numCache>
            </c:numRef>
          </c:xVal>
          <c:yVal>
            <c:numRef>
              <c:f>'6 M (40,75)'!$E$37:$L$37</c:f>
              <c:numCache>
                <c:formatCode>0_ </c:formatCode>
                <c:ptCount val="8"/>
                <c:pt idx="0">
                  <c:v>83.987061787999892</c:v>
                </c:pt>
                <c:pt idx="1">
                  <c:v>93.411728913752697</c:v>
                </c:pt>
                <c:pt idx="2">
                  <c:v>97.789035122219303</c:v>
                </c:pt>
                <c:pt idx="3">
                  <c:v>99.151662892750224</c:v>
                </c:pt>
                <c:pt idx="4">
                  <c:v>99.241557793168582</c:v>
                </c:pt>
                <c:pt idx="5">
                  <c:v>99.623111381680388</c:v>
                </c:pt>
                <c:pt idx="6">
                  <c:v>100.010132354055</c:v>
                </c:pt>
                <c:pt idx="7">
                  <c:v>100</c:v>
                </c:pt>
              </c:numCache>
            </c:numRef>
          </c:yVal>
          <c:smooth val="1"/>
          <c:extLst>
            <c:ext xmlns:c16="http://schemas.microsoft.com/office/drawing/2014/chart" uri="{C3380CC4-5D6E-409C-BE32-E72D297353CC}">
              <c16:uniqueId val="{00000003-9091-4E0C-A297-874A3ACEF7E6}"/>
            </c:ext>
          </c:extLst>
        </c:ser>
        <c:ser>
          <c:idx val="2"/>
          <c:order val="4"/>
          <c:tx>
            <c:v>Original API</c:v>
          </c:tx>
          <c:spPr>
            <a:ln w="19050" cap="rnd">
              <a:solidFill>
                <a:schemeClr val="tx1"/>
              </a:solidFill>
              <a:round/>
            </a:ln>
            <a:effectLst/>
          </c:spPr>
          <c:marker>
            <c:symbol val="circle"/>
            <c:size val="5"/>
            <c:spPr>
              <a:solidFill>
                <a:schemeClr val="tx1"/>
              </a:solidFill>
              <a:ln w="9525">
                <a:solidFill>
                  <a:schemeClr val="tx1"/>
                </a:solidFill>
              </a:ln>
              <a:effectLst/>
            </c:spPr>
          </c:marker>
          <c:xVal>
            <c:numRef>
              <c:f>API!$F$3:$M$3</c:f>
              <c:numCache>
                <c:formatCode>0_);[Red]\(0\)</c:formatCode>
                <c:ptCount val="8"/>
                <c:pt idx="0">
                  <c:v>10</c:v>
                </c:pt>
                <c:pt idx="1">
                  <c:v>20</c:v>
                </c:pt>
                <c:pt idx="2">
                  <c:v>30</c:v>
                </c:pt>
                <c:pt idx="3">
                  <c:v>45</c:v>
                </c:pt>
                <c:pt idx="4">
                  <c:v>60</c:v>
                </c:pt>
                <c:pt idx="5">
                  <c:v>90</c:v>
                </c:pt>
                <c:pt idx="6">
                  <c:v>120</c:v>
                </c:pt>
                <c:pt idx="7">
                  <c:v>135</c:v>
                </c:pt>
              </c:numCache>
            </c:numRef>
          </c:xVal>
          <c:yVal>
            <c:numRef>
              <c:f>API!$F$6:$M$6</c:f>
              <c:numCache>
                <c:formatCode>0_);[Red]\(0\)</c:formatCode>
                <c:ptCount val="8"/>
                <c:pt idx="0">
                  <c:v>0</c:v>
                </c:pt>
                <c:pt idx="1">
                  <c:v>0</c:v>
                </c:pt>
                <c:pt idx="2">
                  <c:v>0</c:v>
                </c:pt>
                <c:pt idx="3">
                  <c:v>0</c:v>
                </c:pt>
                <c:pt idx="4">
                  <c:v>0</c:v>
                </c:pt>
                <c:pt idx="5">
                  <c:v>0</c:v>
                </c:pt>
                <c:pt idx="6">
                  <c:v>1</c:v>
                </c:pt>
                <c:pt idx="7">
                  <c:v>1</c:v>
                </c:pt>
              </c:numCache>
            </c:numRef>
          </c:yVal>
          <c:smooth val="1"/>
          <c:extLst>
            <c:ext xmlns:c16="http://schemas.microsoft.com/office/drawing/2014/chart" uri="{C3380CC4-5D6E-409C-BE32-E72D297353CC}">
              <c16:uniqueId val="{00000004-9091-4E0C-A297-874A3ACEF7E6}"/>
            </c:ext>
          </c:extLst>
        </c:ser>
        <c:dLbls>
          <c:showLegendKey val="0"/>
          <c:showVal val="0"/>
          <c:showCatName val="0"/>
          <c:showSerName val="0"/>
          <c:showPercent val="0"/>
          <c:showBubbleSize val="0"/>
        </c:dLbls>
        <c:axId val="458635464"/>
        <c:axId val="458637432"/>
      </c:scatterChart>
      <c:valAx>
        <c:axId val="458635464"/>
        <c:scaling>
          <c:orientation val="minMax"/>
          <c:max val="140"/>
          <c:min val="0"/>
        </c:scaling>
        <c:delete val="0"/>
        <c:axPos val="b"/>
        <c:title>
          <c:tx>
            <c:rich>
              <a:bodyPr rot="0" spcFirstLastPara="1" vertOverflow="ellipsis" vert="horz" wrap="square" anchor="ctr" anchorCtr="1"/>
              <a:lstStyle/>
              <a:p>
                <a:pPr>
                  <a:defRPr sz="105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ltLang="zh-CN" sz="1050" b="1">
                    <a:latin typeface="Arial" panose="020B0604020202020204" pitchFamily="34" charset="0"/>
                    <a:cs typeface="Arial" panose="020B0604020202020204" pitchFamily="34" charset="0"/>
                  </a:rPr>
                  <a:t>Time (min)</a:t>
                </a:r>
              </a:p>
            </c:rich>
          </c:tx>
          <c:layout/>
          <c:overlay val="0"/>
          <c:spPr>
            <a:noFill/>
            <a:ln>
              <a:noFill/>
            </a:ln>
            <a:effectLst/>
          </c:spPr>
          <c:txPr>
            <a:bodyPr rot="0" spcFirstLastPara="1" vertOverflow="ellipsis" vert="horz" wrap="square" anchor="ctr" anchorCtr="1"/>
            <a:lstStyle/>
            <a:p>
              <a:pPr>
                <a:defRPr sz="105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458637432"/>
        <c:crosses val="autoZero"/>
        <c:crossBetween val="midCat"/>
        <c:majorUnit val="20"/>
      </c:valAx>
      <c:valAx>
        <c:axId val="458637432"/>
        <c:scaling>
          <c:orientation val="minMax"/>
          <c:min val="0"/>
        </c:scaling>
        <c:delete val="0"/>
        <c:axPos val="l"/>
        <c:title>
          <c:tx>
            <c:rich>
              <a:bodyPr rot="-5400000" spcFirstLastPara="1" vertOverflow="ellipsis" vert="horz" wrap="square" anchor="ctr" anchorCtr="1"/>
              <a:lstStyle/>
              <a:p>
                <a:pPr>
                  <a:defRPr sz="105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ltLang="zh-CN" sz="1050" b="1">
                    <a:latin typeface="Arial" panose="020B0604020202020204" pitchFamily="34" charset="0"/>
                    <a:cs typeface="Arial" panose="020B0604020202020204" pitchFamily="34" charset="0"/>
                  </a:rPr>
                  <a:t>Percentage of dissolution</a:t>
                </a:r>
              </a:p>
            </c:rich>
          </c:tx>
          <c:layout>
            <c:manualLayout>
              <c:xMode val="edge"/>
              <c:yMode val="edge"/>
              <c:x val="1.7192568421647215E-2"/>
              <c:y val="0.19891985104698826"/>
            </c:manualLayout>
          </c:layout>
          <c:overlay val="0"/>
          <c:spPr>
            <a:noFill/>
            <a:ln>
              <a:noFill/>
            </a:ln>
            <a:effectLst/>
          </c:spPr>
          <c:txPr>
            <a:bodyPr rot="-5400000" spcFirstLastPara="1" vertOverflow="ellipsis" vert="horz" wrap="square" anchor="ctr" anchorCtr="1"/>
            <a:lstStyle/>
            <a:p>
              <a:pPr>
                <a:defRPr sz="105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in"/>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458635464"/>
        <c:crosses val="autoZero"/>
        <c:crossBetween val="midCat"/>
      </c:valAx>
      <c:spPr>
        <a:noFill/>
        <a:ln>
          <a:noFill/>
        </a:ln>
        <a:effectLst/>
      </c:spPr>
    </c:plotArea>
    <c:legend>
      <c:legendPos val="r"/>
      <c:layout>
        <c:manualLayout>
          <c:xMode val="edge"/>
          <c:yMode val="edge"/>
          <c:x val="0.74072705583947895"/>
          <c:y val="0.32986458194086077"/>
          <c:w val="0.20526345896828299"/>
          <c:h val="0.49324179158448073"/>
        </c:manualLayout>
      </c:layout>
      <c:overlay val="0"/>
      <c:spPr>
        <a:noFill/>
        <a:ln>
          <a:noFill/>
        </a:ln>
        <a:effectLst/>
      </c:spPr>
      <c:txPr>
        <a:bodyPr rot="0" spcFirstLastPara="1" vertOverflow="ellipsis" vert="horz" wrap="square" anchor="ctr" anchorCtr="1"/>
        <a:lstStyle/>
        <a:p>
          <a:pPr>
            <a:defRPr sz="10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solidFill>
        <a:sysClr val="windowText" lastClr="000000"/>
      </a:solid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6A9493-A0C7-410B-8D0E-C3EB514C98FB}" type="datetimeFigureOut">
              <a:rPr lang="zh-CN" altLang="en-US" smtClean="0"/>
              <a:t>2023/2/18</a:t>
            </a:fld>
            <a:endParaRPr lang="zh-CN" altLang="en-US"/>
          </a:p>
        </p:txBody>
      </p:sp>
      <p:sp>
        <p:nvSpPr>
          <p:cNvPr id="4" name="幻灯片图像占位符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93E60A-24C9-401B-8F7B-378D67B44F72}" type="slidenum">
              <a:rPr lang="zh-CN" altLang="en-US" smtClean="0"/>
              <a:t>‹#›</a:t>
            </a:fld>
            <a:endParaRPr lang="zh-CN" altLang="en-US"/>
          </a:p>
        </p:txBody>
      </p:sp>
    </p:spTree>
    <p:extLst>
      <p:ext uri="{BB962C8B-B14F-4D97-AF65-F5344CB8AC3E}">
        <p14:creationId xmlns:p14="http://schemas.microsoft.com/office/powerpoint/2010/main" val="3788239639"/>
      </p:ext>
    </p:extLst>
  </p:cSld>
  <p:clrMap bg1="lt1" tx1="dk1" bg2="lt2" tx2="dk2" accent1="accent1" accent2="accent2" accent3="accent3" accent4="accent4" accent5="accent5" accent6="accent6" hlink="hlink" folHlink="folHlink"/>
  <p:notesStyle>
    <a:lvl1pPr marL="0" algn="l" defTabSz="3507730" rtl="0" eaLnBrk="1" latinLnBrk="0" hangingPunct="1">
      <a:defRPr sz="4603" kern="1200">
        <a:solidFill>
          <a:schemeClr val="tx1"/>
        </a:solidFill>
        <a:latin typeface="+mn-lt"/>
        <a:ea typeface="+mn-ea"/>
        <a:cs typeface="+mn-cs"/>
      </a:defRPr>
    </a:lvl1pPr>
    <a:lvl2pPr marL="1753865" algn="l" defTabSz="3507730" rtl="0" eaLnBrk="1" latinLnBrk="0" hangingPunct="1">
      <a:defRPr sz="4603" kern="1200">
        <a:solidFill>
          <a:schemeClr val="tx1"/>
        </a:solidFill>
        <a:latin typeface="+mn-lt"/>
        <a:ea typeface="+mn-ea"/>
        <a:cs typeface="+mn-cs"/>
      </a:defRPr>
    </a:lvl2pPr>
    <a:lvl3pPr marL="3507730" algn="l" defTabSz="3507730" rtl="0" eaLnBrk="1" latinLnBrk="0" hangingPunct="1">
      <a:defRPr sz="4603" kern="1200">
        <a:solidFill>
          <a:schemeClr val="tx1"/>
        </a:solidFill>
        <a:latin typeface="+mn-lt"/>
        <a:ea typeface="+mn-ea"/>
        <a:cs typeface="+mn-cs"/>
      </a:defRPr>
    </a:lvl3pPr>
    <a:lvl4pPr marL="5261595" algn="l" defTabSz="3507730" rtl="0" eaLnBrk="1" latinLnBrk="0" hangingPunct="1">
      <a:defRPr sz="4603" kern="1200">
        <a:solidFill>
          <a:schemeClr val="tx1"/>
        </a:solidFill>
        <a:latin typeface="+mn-lt"/>
        <a:ea typeface="+mn-ea"/>
        <a:cs typeface="+mn-cs"/>
      </a:defRPr>
    </a:lvl4pPr>
    <a:lvl5pPr marL="7015460" algn="l" defTabSz="3507730" rtl="0" eaLnBrk="1" latinLnBrk="0" hangingPunct="1">
      <a:defRPr sz="4603" kern="1200">
        <a:solidFill>
          <a:schemeClr val="tx1"/>
        </a:solidFill>
        <a:latin typeface="+mn-lt"/>
        <a:ea typeface="+mn-ea"/>
        <a:cs typeface="+mn-cs"/>
      </a:defRPr>
    </a:lvl5pPr>
    <a:lvl6pPr marL="8769325" algn="l" defTabSz="3507730" rtl="0" eaLnBrk="1" latinLnBrk="0" hangingPunct="1">
      <a:defRPr sz="4603" kern="1200">
        <a:solidFill>
          <a:schemeClr val="tx1"/>
        </a:solidFill>
        <a:latin typeface="+mn-lt"/>
        <a:ea typeface="+mn-ea"/>
        <a:cs typeface="+mn-cs"/>
      </a:defRPr>
    </a:lvl6pPr>
    <a:lvl7pPr marL="10523190" algn="l" defTabSz="3507730" rtl="0" eaLnBrk="1" latinLnBrk="0" hangingPunct="1">
      <a:defRPr sz="4603" kern="1200">
        <a:solidFill>
          <a:schemeClr val="tx1"/>
        </a:solidFill>
        <a:latin typeface="+mn-lt"/>
        <a:ea typeface="+mn-ea"/>
        <a:cs typeface="+mn-cs"/>
      </a:defRPr>
    </a:lvl7pPr>
    <a:lvl8pPr marL="12277054" algn="l" defTabSz="3507730" rtl="0" eaLnBrk="1" latinLnBrk="0" hangingPunct="1">
      <a:defRPr sz="4603" kern="1200">
        <a:solidFill>
          <a:schemeClr val="tx1"/>
        </a:solidFill>
        <a:latin typeface="+mn-lt"/>
        <a:ea typeface="+mn-ea"/>
        <a:cs typeface="+mn-cs"/>
      </a:defRPr>
    </a:lvl8pPr>
    <a:lvl9pPr marL="14030919" algn="l" defTabSz="3507730" rtl="0" eaLnBrk="1" latinLnBrk="0" hangingPunct="1">
      <a:defRPr sz="460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D93E60A-24C9-401B-8F7B-378D67B44F72}" type="slidenum">
              <a:rPr lang="zh-CN" altLang="en-US" smtClean="0"/>
              <a:t>1</a:t>
            </a:fld>
            <a:endParaRPr lang="zh-CN" altLang="en-US"/>
          </a:p>
        </p:txBody>
      </p:sp>
    </p:spTree>
    <p:extLst>
      <p:ext uri="{BB962C8B-B14F-4D97-AF65-F5344CB8AC3E}">
        <p14:creationId xmlns:p14="http://schemas.microsoft.com/office/powerpoint/2010/main" val="2425404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zh-CN" altLang="en-US" smtClean="0"/>
              <a:t>单击以编辑母版副标题样式</a:t>
            </a:r>
            <a:endParaRPr lang="en-US" dirty="0"/>
          </a:p>
        </p:txBody>
      </p:sp>
      <p:sp>
        <p:nvSpPr>
          <p:cNvPr id="4" name="Date Placeholder 3"/>
          <p:cNvSpPr>
            <a:spLocks noGrp="1"/>
          </p:cNvSpPr>
          <p:nvPr>
            <p:ph type="dt" sz="half" idx="10"/>
          </p:nvPr>
        </p:nvSpPr>
        <p:spPr/>
        <p:txBody>
          <a:bodyPr/>
          <a:lstStyle/>
          <a:p>
            <a:fld id="{4FCD4B14-2C2B-472F-BDC1-67F73CC17EBB}" type="datetimeFigureOut">
              <a:rPr lang="zh-CN" altLang="en-US" smtClean="0"/>
              <a:t>2023/2/18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21A9672-C8AD-44E3-9E52-FFF73A324392}" type="slidenum">
              <a:rPr lang="zh-CN" altLang="en-US" smtClean="0"/>
              <a:t>‹#›</a:t>
            </a:fld>
            <a:endParaRPr lang="zh-CN" altLang="en-US"/>
          </a:p>
        </p:txBody>
      </p:sp>
    </p:spTree>
    <p:extLst>
      <p:ext uri="{BB962C8B-B14F-4D97-AF65-F5344CB8AC3E}">
        <p14:creationId xmlns:p14="http://schemas.microsoft.com/office/powerpoint/2010/main" val="1434096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4FCD4B14-2C2B-472F-BDC1-67F73CC17EBB}" type="datetimeFigureOut">
              <a:rPr lang="zh-CN" altLang="en-US" smtClean="0"/>
              <a:t>2023/2/18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21A9672-C8AD-44E3-9E52-FFF73A324392}" type="slidenum">
              <a:rPr lang="zh-CN" altLang="en-US" smtClean="0"/>
              <a:t>‹#›</a:t>
            </a:fld>
            <a:endParaRPr lang="zh-CN" altLang="en-US"/>
          </a:p>
        </p:txBody>
      </p:sp>
    </p:spTree>
    <p:extLst>
      <p:ext uri="{BB962C8B-B14F-4D97-AF65-F5344CB8AC3E}">
        <p14:creationId xmlns:p14="http://schemas.microsoft.com/office/powerpoint/2010/main" val="4247990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4FCD4B14-2C2B-472F-BDC1-67F73CC17EBB}" type="datetimeFigureOut">
              <a:rPr lang="zh-CN" altLang="en-US" smtClean="0"/>
              <a:t>2023/2/18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21A9672-C8AD-44E3-9E52-FFF73A324392}" type="slidenum">
              <a:rPr lang="zh-CN" altLang="en-US" smtClean="0"/>
              <a:t>‹#›</a:t>
            </a:fld>
            <a:endParaRPr lang="zh-CN" altLang="en-US"/>
          </a:p>
        </p:txBody>
      </p:sp>
    </p:spTree>
    <p:extLst>
      <p:ext uri="{BB962C8B-B14F-4D97-AF65-F5344CB8AC3E}">
        <p14:creationId xmlns:p14="http://schemas.microsoft.com/office/powerpoint/2010/main" val="610787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4FCD4B14-2C2B-472F-BDC1-67F73CC17EBB}" type="datetimeFigureOut">
              <a:rPr lang="zh-CN" altLang="en-US" smtClean="0"/>
              <a:t>2023/2/18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21A9672-C8AD-44E3-9E52-FFF73A324392}" type="slidenum">
              <a:rPr lang="zh-CN" altLang="en-US" smtClean="0"/>
              <a:t>‹#›</a:t>
            </a:fld>
            <a:endParaRPr lang="zh-CN" altLang="en-US"/>
          </a:p>
        </p:txBody>
      </p:sp>
    </p:spTree>
    <p:extLst>
      <p:ext uri="{BB962C8B-B14F-4D97-AF65-F5344CB8AC3E}">
        <p14:creationId xmlns:p14="http://schemas.microsoft.com/office/powerpoint/2010/main" val="1125122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4FCD4B14-2C2B-472F-BDC1-67F73CC17EBB}" type="datetimeFigureOut">
              <a:rPr lang="zh-CN" altLang="en-US" smtClean="0"/>
              <a:t>2023/2/18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21A9672-C8AD-44E3-9E52-FFF73A324392}" type="slidenum">
              <a:rPr lang="zh-CN" altLang="en-US" smtClean="0"/>
              <a:t>‹#›</a:t>
            </a:fld>
            <a:endParaRPr lang="zh-CN" altLang="en-US"/>
          </a:p>
        </p:txBody>
      </p:sp>
    </p:spTree>
    <p:extLst>
      <p:ext uri="{BB962C8B-B14F-4D97-AF65-F5344CB8AC3E}">
        <p14:creationId xmlns:p14="http://schemas.microsoft.com/office/powerpoint/2010/main" val="1445725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4FCD4B14-2C2B-472F-BDC1-67F73CC17EBB}" type="datetimeFigureOut">
              <a:rPr lang="zh-CN" altLang="en-US" smtClean="0"/>
              <a:t>2023/2/18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321A9672-C8AD-44E3-9E52-FFF73A324392}" type="slidenum">
              <a:rPr lang="zh-CN" altLang="en-US" smtClean="0"/>
              <a:t>‹#›</a:t>
            </a:fld>
            <a:endParaRPr lang="zh-CN" altLang="en-US"/>
          </a:p>
        </p:txBody>
      </p:sp>
    </p:spTree>
    <p:extLst>
      <p:ext uri="{BB962C8B-B14F-4D97-AF65-F5344CB8AC3E}">
        <p14:creationId xmlns:p14="http://schemas.microsoft.com/office/powerpoint/2010/main" val="3499037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zh-CN" altLang="en-US" smtClean="0"/>
              <a:t>编辑母版文本样式</a:t>
            </a:r>
          </a:p>
        </p:txBody>
      </p:sp>
      <p:sp>
        <p:nvSpPr>
          <p:cNvPr id="4" name="Content Placeholder 3"/>
          <p:cNvSpPr>
            <a:spLocks noGrp="1"/>
          </p:cNvSpPr>
          <p:nvPr>
            <p:ph sz="half" idx="2"/>
          </p:nvPr>
        </p:nvSpPr>
        <p:spPr>
          <a:xfrm>
            <a:off x="2085368" y="15635264"/>
            <a:ext cx="12807832" cy="22997117"/>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zh-CN" altLang="en-US" smtClean="0"/>
              <a:t>编辑母版文本样式</a:t>
            </a:r>
          </a:p>
        </p:txBody>
      </p:sp>
      <p:sp>
        <p:nvSpPr>
          <p:cNvPr id="6" name="Content Placeholder 5"/>
          <p:cNvSpPr>
            <a:spLocks noGrp="1"/>
          </p:cNvSpPr>
          <p:nvPr>
            <p:ph sz="quarter" idx="4"/>
          </p:nvPr>
        </p:nvSpPr>
        <p:spPr>
          <a:xfrm>
            <a:off x="15326828" y="15635264"/>
            <a:ext cx="12870909" cy="22997117"/>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4FCD4B14-2C2B-472F-BDC1-67F73CC17EBB}" type="datetimeFigureOut">
              <a:rPr lang="zh-CN" altLang="en-US" smtClean="0"/>
              <a:t>2023/2/18</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321A9672-C8AD-44E3-9E52-FFF73A324392}" type="slidenum">
              <a:rPr lang="zh-CN" altLang="en-US" smtClean="0"/>
              <a:t>‹#›</a:t>
            </a:fld>
            <a:endParaRPr lang="zh-CN" altLang="en-US"/>
          </a:p>
        </p:txBody>
      </p:sp>
    </p:spTree>
    <p:extLst>
      <p:ext uri="{BB962C8B-B14F-4D97-AF65-F5344CB8AC3E}">
        <p14:creationId xmlns:p14="http://schemas.microsoft.com/office/powerpoint/2010/main" val="980645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4FCD4B14-2C2B-472F-BDC1-67F73CC17EBB}" type="datetimeFigureOut">
              <a:rPr lang="zh-CN" altLang="en-US" smtClean="0"/>
              <a:t>2023/2/18</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321A9672-C8AD-44E3-9E52-FFF73A324392}" type="slidenum">
              <a:rPr lang="zh-CN" altLang="en-US" smtClean="0"/>
              <a:t>‹#›</a:t>
            </a:fld>
            <a:endParaRPr lang="zh-CN" altLang="en-US"/>
          </a:p>
        </p:txBody>
      </p:sp>
    </p:spTree>
    <p:extLst>
      <p:ext uri="{BB962C8B-B14F-4D97-AF65-F5344CB8AC3E}">
        <p14:creationId xmlns:p14="http://schemas.microsoft.com/office/powerpoint/2010/main" val="4068972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CD4B14-2C2B-472F-BDC1-67F73CC17EBB}" type="datetimeFigureOut">
              <a:rPr lang="zh-CN" altLang="en-US" smtClean="0"/>
              <a:t>2023/2/18</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321A9672-C8AD-44E3-9E52-FFF73A324392}" type="slidenum">
              <a:rPr lang="zh-CN" altLang="en-US" smtClean="0"/>
              <a:t>‹#›</a:t>
            </a:fld>
            <a:endParaRPr lang="zh-CN" altLang="en-US"/>
          </a:p>
        </p:txBody>
      </p:sp>
    </p:spTree>
    <p:extLst>
      <p:ext uri="{BB962C8B-B14F-4D97-AF65-F5344CB8AC3E}">
        <p14:creationId xmlns:p14="http://schemas.microsoft.com/office/powerpoint/2010/main" val="2147794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zh-CN" altLang="en-US" smtClean="0"/>
              <a:t>单击此处编辑母版标题样式</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4FCD4B14-2C2B-472F-BDC1-67F73CC17EBB}" type="datetimeFigureOut">
              <a:rPr lang="zh-CN" altLang="en-US" smtClean="0"/>
              <a:t>2023/2/18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321A9672-C8AD-44E3-9E52-FFF73A324392}" type="slidenum">
              <a:rPr lang="zh-CN" altLang="en-US" smtClean="0"/>
              <a:t>‹#›</a:t>
            </a:fld>
            <a:endParaRPr lang="zh-CN" altLang="en-US"/>
          </a:p>
        </p:txBody>
      </p:sp>
    </p:spTree>
    <p:extLst>
      <p:ext uri="{BB962C8B-B14F-4D97-AF65-F5344CB8AC3E}">
        <p14:creationId xmlns:p14="http://schemas.microsoft.com/office/powerpoint/2010/main" val="1494251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4FCD4B14-2C2B-472F-BDC1-67F73CC17EBB}" type="datetimeFigureOut">
              <a:rPr lang="zh-CN" altLang="en-US" smtClean="0"/>
              <a:t>2023/2/18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321A9672-C8AD-44E3-9E52-FFF73A324392}" type="slidenum">
              <a:rPr lang="zh-CN" altLang="en-US" smtClean="0"/>
              <a:t>‹#›</a:t>
            </a:fld>
            <a:endParaRPr lang="zh-CN" altLang="en-US"/>
          </a:p>
        </p:txBody>
      </p:sp>
    </p:spTree>
    <p:extLst>
      <p:ext uri="{BB962C8B-B14F-4D97-AF65-F5344CB8AC3E}">
        <p14:creationId xmlns:p14="http://schemas.microsoft.com/office/powerpoint/2010/main" val="1174668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4FCD4B14-2C2B-472F-BDC1-67F73CC17EBB}" type="datetimeFigureOut">
              <a:rPr lang="zh-CN" altLang="en-US" smtClean="0"/>
              <a:t>2023/2/18</a:t>
            </a:fld>
            <a:endParaRPr lang="zh-CN" alt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321A9672-C8AD-44E3-9E52-FFF73A324392}" type="slidenum">
              <a:rPr lang="zh-CN" altLang="en-US" smtClean="0"/>
              <a:t>‹#›</a:t>
            </a:fld>
            <a:endParaRPr lang="zh-CN" altLang="en-US"/>
          </a:p>
        </p:txBody>
      </p:sp>
    </p:spTree>
    <p:extLst>
      <p:ext uri="{BB962C8B-B14F-4D97-AF65-F5344CB8AC3E}">
        <p14:creationId xmlns:p14="http://schemas.microsoft.com/office/powerpoint/2010/main" val="735690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notesSlide" Target="../notesSlides/notesSlide1.xml"/><Relationship Id="rId7"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5.png"/><Relationship Id="rId11" Type="http://schemas.openxmlformats.org/officeDocument/2006/relationships/chart" Target="../charts/chart1.xml"/><Relationship Id="rId5" Type="http://schemas.openxmlformats.org/officeDocument/2006/relationships/image" Target="../media/image4.png"/><Relationship Id="rId10" Type="http://schemas.openxmlformats.org/officeDocument/2006/relationships/image" Target="../media/image2.emf"/><Relationship Id="rId4" Type="http://schemas.openxmlformats.org/officeDocument/2006/relationships/image" Target="../media/image3.png"/><Relationship Id="rId9"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Rectangle 26">
            <a:extLst>
              <a:ext uri="{FF2B5EF4-FFF2-40B4-BE49-F238E27FC236}">
                <a16:creationId xmlns:a16="http://schemas.microsoft.com/office/drawing/2014/main" id="{702FC5C0-869A-46F4-9F7C-67A552263593}"/>
              </a:ext>
            </a:extLst>
          </p:cNvPr>
          <p:cNvSpPr>
            <a:spLocks noChangeArrowheads="1"/>
          </p:cNvSpPr>
          <p:nvPr/>
        </p:nvSpPr>
        <p:spPr bwMode="auto">
          <a:xfrm>
            <a:off x="15598604" y="5295025"/>
            <a:ext cx="14341647" cy="23768422"/>
          </a:xfrm>
          <a:prstGeom prst="rect">
            <a:avLst/>
          </a:prstGeom>
          <a:solidFill>
            <a:schemeClr val="bg1">
              <a:lumMod val="65000"/>
              <a:alpha val="20000"/>
            </a:schemeClr>
          </a:solidFill>
          <a:ln w="12700">
            <a:solidFill>
              <a:srgbClr val="862564"/>
            </a:solidFill>
          </a:ln>
          <a:effectLst/>
          <a:extLst/>
        </p:spPr>
        <p:txBody>
          <a:bodyPr lIns="375509" tIns="375509" rIns="375509" bIns="375509"/>
          <a:lstStyle/>
          <a:p>
            <a:pPr defTabSz="952097" eaLnBrk="0" hangingPunct="0">
              <a:spcBef>
                <a:spcPct val="50000"/>
              </a:spcBef>
            </a:pPr>
            <a:r>
              <a:rPr lang="en-US" altLang="zh-CN" sz="5500" b="1" cap="all" dirty="0">
                <a:solidFill>
                  <a:srgbClr val="862564"/>
                </a:solidFill>
              </a:rPr>
              <a:t>Results</a:t>
            </a:r>
          </a:p>
        </p:txBody>
      </p:sp>
      <p:sp>
        <p:nvSpPr>
          <p:cNvPr id="60" name="Rectangle 27">
            <a:extLst>
              <a:ext uri="{FF2B5EF4-FFF2-40B4-BE49-F238E27FC236}">
                <a16:creationId xmlns:a16="http://schemas.microsoft.com/office/drawing/2014/main" id="{D238A9A8-C11B-4CC5-B68C-FA4802DE0819}"/>
              </a:ext>
            </a:extLst>
          </p:cNvPr>
          <p:cNvSpPr>
            <a:spLocks noChangeArrowheads="1"/>
          </p:cNvSpPr>
          <p:nvPr/>
        </p:nvSpPr>
        <p:spPr bwMode="auto">
          <a:xfrm>
            <a:off x="15534543" y="29316064"/>
            <a:ext cx="14405708" cy="10116066"/>
          </a:xfrm>
          <a:prstGeom prst="rect">
            <a:avLst/>
          </a:prstGeom>
          <a:solidFill>
            <a:schemeClr val="bg1">
              <a:lumMod val="65000"/>
              <a:alpha val="20000"/>
            </a:schemeClr>
          </a:solidFill>
          <a:ln w="12700">
            <a:solidFill>
              <a:srgbClr val="862564"/>
            </a:solidFill>
            <a:miter lim="800000"/>
            <a:headEnd/>
            <a:tailEnd/>
          </a:ln>
          <a:effectLst/>
          <a:extLst/>
        </p:spPr>
        <p:txBody>
          <a:bodyPr lIns="375509" tIns="375509" rIns="375509" bIns="375509"/>
          <a:lstStyle/>
          <a:p>
            <a:pPr defTabSz="952097" eaLnBrk="0" hangingPunct="0">
              <a:spcBef>
                <a:spcPct val="50000"/>
              </a:spcBef>
            </a:pPr>
            <a:r>
              <a:rPr lang="en-US" sz="5500" b="1" cap="all" dirty="0" smtClean="0">
                <a:solidFill>
                  <a:srgbClr val="862564"/>
                </a:solidFill>
              </a:rPr>
              <a:t>Conclusions</a:t>
            </a:r>
          </a:p>
          <a:p>
            <a:pPr lvl="0" algn="just" defTabSz="952097">
              <a:spcBef>
                <a:spcPct val="50000"/>
              </a:spcBef>
            </a:pPr>
            <a:r>
              <a:rPr lang="en-US" altLang="zh-CN" sz="2800" dirty="0">
                <a:latin typeface="Arial" panose="020B0604020202020204" pitchFamily="34" charset="0"/>
                <a:ea typeface="Arial Unicode MS" panose="020B0604020202020204"/>
                <a:cs typeface="Arial" panose="020B0604020202020204" pitchFamily="34" charset="0"/>
              </a:rPr>
              <a:t>In conclusion, a scaled-up manufacturing process to produce sachet dosage for high drug loading formulated granules of LUM nanoparticles has been built. The prototype formulation demonstrated enhanced </a:t>
            </a:r>
            <a:r>
              <a:rPr lang="en-US" altLang="zh-CN" sz="2800" i="1" dirty="0">
                <a:latin typeface="Arial" panose="020B0604020202020204" pitchFamily="34" charset="0"/>
                <a:ea typeface="Arial Unicode MS" panose="020B0604020202020204"/>
                <a:cs typeface="Arial" panose="020B0604020202020204" pitchFamily="34" charset="0"/>
              </a:rPr>
              <a:t>in-vitro</a:t>
            </a:r>
            <a:r>
              <a:rPr lang="en-US" altLang="zh-CN" sz="2800" dirty="0">
                <a:latin typeface="Arial" panose="020B0604020202020204" pitchFamily="34" charset="0"/>
                <a:ea typeface="Arial Unicode MS" panose="020B0604020202020204"/>
                <a:cs typeface="Arial" panose="020B0604020202020204" pitchFamily="34" charset="0"/>
              </a:rPr>
              <a:t> dissolution kinetics and consistent assay results in a 3M accelerated stability </a:t>
            </a:r>
            <a:r>
              <a:rPr lang="en-US" altLang="zh-CN" sz="2800" dirty="0" err="1">
                <a:latin typeface="Arial" panose="020B0604020202020204" pitchFamily="34" charset="0"/>
                <a:ea typeface="Arial Unicode MS" panose="020B0604020202020204"/>
                <a:cs typeface="Arial" panose="020B0604020202020204" pitchFamily="34" charset="0"/>
              </a:rPr>
              <a:t>programme</a:t>
            </a:r>
            <a:r>
              <a:rPr lang="en-US" altLang="zh-CN" sz="2800" dirty="0">
                <a:latin typeface="Arial" panose="020B0604020202020204" pitchFamily="34" charset="0"/>
                <a:ea typeface="Arial Unicode MS" panose="020B0604020202020204"/>
                <a:cs typeface="Arial" panose="020B0604020202020204" pitchFamily="34" charset="0"/>
              </a:rPr>
              <a:t>. A potential route to address growing concerns associated with low bioavailability of LUM can therefore be proposed</a:t>
            </a:r>
            <a:r>
              <a:rPr lang="en-US" altLang="zh-CN" sz="2800" dirty="0" smtClean="0">
                <a:latin typeface="Arial" panose="020B0604020202020204" pitchFamily="34" charset="0"/>
                <a:ea typeface="Arial Unicode MS" panose="020B0604020202020204"/>
                <a:cs typeface="Arial" panose="020B0604020202020204" pitchFamily="34" charset="0"/>
              </a:rPr>
              <a:t>.</a:t>
            </a:r>
            <a:endParaRPr lang="en-CA" altLang="zh-CN" sz="2800" dirty="0">
              <a:latin typeface="Arial" panose="020B0604020202020204" pitchFamily="34" charset="0"/>
              <a:ea typeface="Arial Unicode MS" panose="020B0604020202020204"/>
              <a:cs typeface="Arial" panose="020B0604020202020204" pitchFamily="34" charset="0"/>
            </a:endParaRPr>
          </a:p>
        </p:txBody>
      </p:sp>
      <p:sp>
        <p:nvSpPr>
          <p:cNvPr id="18" name="矩形 17"/>
          <p:cNvSpPr/>
          <p:nvPr/>
        </p:nvSpPr>
        <p:spPr>
          <a:xfrm>
            <a:off x="0" y="-60205"/>
            <a:ext cx="30275212" cy="5169296"/>
          </a:xfrm>
          <a:prstGeom prst="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06181" y="2453085"/>
            <a:ext cx="6735150" cy="1064040"/>
          </a:xfrm>
          <a:prstGeom prst="rect">
            <a:avLst/>
          </a:prstGeom>
        </p:spPr>
      </p:pic>
      <p:sp>
        <p:nvSpPr>
          <p:cNvPr id="14" name="矩形 13"/>
          <p:cNvSpPr/>
          <p:nvPr/>
        </p:nvSpPr>
        <p:spPr>
          <a:xfrm>
            <a:off x="562761" y="168143"/>
            <a:ext cx="29712451" cy="923330"/>
          </a:xfrm>
          <a:prstGeom prst="rect">
            <a:avLst/>
          </a:prstGeom>
        </p:spPr>
        <p:txBody>
          <a:bodyPr wrap="square">
            <a:spAutoFit/>
          </a:bodyPr>
          <a:lstStyle/>
          <a:p>
            <a:r>
              <a:rPr lang="en-US" altLang="zh-CN" sz="5400" b="1" dirty="0"/>
              <a:t>Scaled-up Production of </a:t>
            </a:r>
            <a:r>
              <a:rPr lang="en-US" altLang="zh-CN" sz="5400" b="1" dirty="0" smtClean="0"/>
              <a:t>High Drug Loading and Dissolution </a:t>
            </a:r>
            <a:r>
              <a:rPr lang="en-US" altLang="zh-CN" sz="5400" b="1" dirty="0"/>
              <a:t>Enabling </a:t>
            </a:r>
            <a:r>
              <a:rPr lang="en-US" altLang="zh-CN" sz="5400" b="1" dirty="0" err="1"/>
              <a:t>Lumefantrine</a:t>
            </a:r>
            <a:r>
              <a:rPr lang="en-US" altLang="zh-CN" sz="5400" b="1" dirty="0"/>
              <a:t> </a:t>
            </a:r>
            <a:r>
              <a:rPr lang="en-US" altLang="zh-CN" sz="5400" b="1" dirty="0" smtClean="0"/>
              <a:t>Nanoparticles</a:t>
            </a:r>
            <a:endParaRPr lang="en-US" altLang="zh-CN" sz="6000" b="1" dirty="0"/>
          </a:p>
        </p:txBody>
      </p:sp>
      <p:sp>
        <p:nvSpPr>
          <p:cNvPr id="15" name="文本框 14"/>
          <p:cNvSpPr txBox="1"/>
          <p:nvPr/>
        </p:nvSpPr>
        <p:spPr>
          <a:xfrm>
            <a:off x="541435" y="1185814"/>
            <a:ext cx="20033380" cy="3908762"/>
          </a:xfrm>
          <a:prstGeom prst="rect">
            <a:avLst/>
          </a:prstGeom>
          <a:noFill/>
        </p:spPr>
        <p:txBody>
          <a:bodyPr wrap="square" rtlCol="0">
            <a:spAutoFit/>
          </a:bodyPr>
          <a:lstStyle/>
          <a:p>
            <a:pPr algn="just"/>
            <a:r>
              <a:rPr lang="en-US" altLang="zh-CN" sz="4400" dirty="0" err="1"/>
              <a:t>Lirong</a:t>
            </a:r>
            <a:r>
              <a:rPr lang="en-US" altLang="zh-CN" sz="4400" dirty="0"/>
              <a:t> Ma</a:t>
            </a:r>
            <a:r>
              <a:rPr lang="en-US" altLang="zh-CN" sz="4400" baseline="30000" dirty="0"/>
              <a:t>1</a:t>
            </a:r>
            <a:r>
              <a:rPr lang="en-US" altLang="zh-CN" sz="4400" dirty="0"/>
              <a:t>, Jiankai </a:t>
            </a:r>
            <a:r>
              <a:rPr lang="en-US" altLang="zh-CN" sz="4400" dirty="0" smtClean="0"/>
              <a:t>Yang</a:t>
            </a:r>
            <a:r>
              <a:rPr lang="en-US" altLang="zh-CN" sz="4400" baseline="30000" dirty="0" smtClean="0"/>
              <a:t>1</a:t>
            </a:r>
            <a:r>
              <a:rPr lang="en-US" altLang="zh-CN" sz="4400" dirty="0" smtClean="0"/>
              <a:t>, </a:t>
            </a:r>
            <a:r>
              <a:rPr lang="en-US" altLang="zh-CN" sz="4400" dirty="0" err="1" smtClean="0"/>
              <a:t>Santipharp</a:t>
            </a:r>
            <a:r>
              <a:rPr lang="en-US" altLang="zh-CN" sz="4400" dirty="0" smtClean="0"/>
              <a:t> Panmai</a:t>
            </a:r>
            <a:r>
              <a:rPr lang="en-US" altLang="zh-CN" sz="4400" baseline="30000" dirty="0" smtClean="0"/>
              <a:t>1</a:t>
            </a:r>
            <a:r>
              <a:rPr lang="en-US" altLang="zh-CN" sz="4400" dirty="0" smtClean="0"/>
              <a:t>, </a:t>
            </a:r>
            <a:r>
              <a:rPr lang="en-US" altLang="zh-CN" sz="4400" dirty="0" err="1" smtClean="0"/>
              <a:t>Yingyue</a:t>
            </a:r>
            <a:r>
              <a:rPr lang="en-US" altLang="zh-CN" sz="4400" dirty="0" smtClean="0"/>
              <a:t> Zhang</a:t>
            </a:r>
            <a:r>
              <a:rPr lang="en-US" altLang="zh-CN" sz="4400" baseline="30000" dirty="0" smtClean="0"/>
              <a:t>2</a:t>
            </a:r>
            <a:r>
              <a:rPr lang="en-US" altLang="zh-CN" sz="4400" dirty="0" smtClean="0"/>
              <a:t>, Chang Tian</a:t>
            </a:r>
            <a:r>
              <a:rPr lang="en-US" altLang="zh-CN" sz="4400" baseline="30000" dirty="0" smtClean="0"/>
              <a:t>2</a:t>
            </a:r>
            <a:r>
              <a:rPr lang="en-US" altLang="zh-CN" sz="4400" dirty="0" smtClean="0"/>
              <a:t>, Kurt Ristroph</a:t>
            </a:r>
            <a:r>
              <a:rPr lang="en-US" altLang="zh-CN" sz="4400" baseline="30000" dirty="0" smtClean="0"/>
              <a:t>2</a:t>
            </a:r>
            <a:r>
              <a:rPr lang="en-US" altLang="zh-CN" sz="4400" dirty="0" smtClean="0"/>
              <a:t>, Leon Wang</a:t>
            </a:r>
            <a:r>
              <a:rPr lang="en-US" altLang="zh-CN" sz="4400" baseline="30000" dirty="0" smtClean="0"/>
              <a:t>2</a:t>
            </a:r>
            <a:r>
              <a:rPr lang="en-US" altLang="zh-CN" sz="4400" dirty="0" smtClean="0"/>
              <a:t>, Madeleine Armstrong</a:t>
            </a:r>
            <a:r>
              <a:rPr lang="en-US" altLang="zh-CN" sz="4400" baseline="30000" dirty="0" smtClean="0"/>
              <a:t>2</a:t>
            </a:r>
            <a:r>
              <a:rPr lang="en-US" altLang="zh-CN" sz="4400" dirty="0" smtClean="0"/>
              <a:t>, Robert K. Prud'homme</a:t>
            </a:r>
            <a:r>
              <a:rPr lang="en-US" altLang="zh-CN" sz="4400" baseline="30000" dirty="0" smtClean="0"/>
              <a:t>2</a:t>
            </a:r>
          </a:p>
          <a:p>
            <a:pPr algn="just"/>
            <a:r>
              <a:rPr lang="en-US" altLang="zh-CN" sz="4400" baseline="30000" dirty="0" smtClean="0"/>
              <a:t>1</a:t>
            </a:r>
            <a:r>
              <a:rPr lang="en-US" altLang="zh-CN" sz="4400" dirty="0" smtClean="0"/>
              <a:t>WuXi STA (A WuXi </a:t>
            </a:r>
            <a:r>
              <a:rPr lang="en-US" altLang="zh-CN" sz="4400" dirty="0" err="1" smtClean="0"/>
              <a:t>AppTec</a:t>
            </a:r>
            <a:r>
              <a:rPr lang="en-US" altLang="zh-CN" sz="4400" dirty="0" smtClean="0"/>
              <a:t> Company)            </a:t>
            </a:r>
          </a:p>
          <a:p>
            <a:pPr algn="just"/>
            <a:r>
              <a:rPr lang="en-US" altLang="zh-CN" sz="4400" baseline="30000" dirty="0" smtClean="0"/>
              <a:t>2</a:t>
            </a:r>
            <a:r>
              <a:rPr lang="en-US" altLang="zh-CN" sz="4400" dirty="0" smtClean="0"/>
              <a:t>Princeton University</a:t>
            </a:r>
          </a:p>
          <a:p>
            <a:pPr algn="just"/>
            <a:r>
              <a:rPr lang="en-US" altLang="zh-CN" sz="3600" b="1" dirty="0" smtClean="0"/>
              <a:t>CONTACT INFORMATION: </a:t>
            </a:r>
            <a:r>
              <a:rPr lang="en-US" altLang="zh-CN" sz="3600" dirty="0" smtClean="0"/>
              <a:t>Santipharp Panmai, Pharmaceutical Development Services, WuXi STA, A WuXi </a:t>
            </a:r>
            <a:r>
              <a:rPr lang="en-US" altLang="zh-CN" sz="3600" dirty="0" err="1" smtClean="0"/>
              <a:t>AppTec</a:t>
            </a:r>
            <a:r>
              <a:rPr lang="en-US" altLang="zh-CN" sz="3600" dirty="0" smtClean="0"/>
              <a:t> Company, Shanghai, China.  E-mail: santipharp_panmai@wuxiapptec.com</a:t>
            </a:r>
            <a:endParaRPr lang="en-US" altLang="zh-CN" sz="3600" dirty="0"/>
          </a:p>
        </p:txBody>
      </p:sp>
      <p:sp>
        <p:nvSpPr>
          <p:cNvPr id="21" name="Rectangle 26">
            <a:extLst>
              <a:ext uri="{FF2B5EF4-FFF2-40B4-BE49-F238E27FC236}">
                <a16:creationId xmlns:a16="http://schemas.microsoft.com/office/drawing/2014/main" id="{702FC5C0-869A-46F4-9F7C-67A552263593}"/>
              </a:ext>
            </a:extLst>
          </p:cNvPr>
          <p:cNvSpPr>
            <a:spLocks noChangeArrowheads="1"/>
          </p:cNvSpPr>
          <p:nvPr/>
        </p:nvSpPr>
        <p:spPr bwMode="auto">
          <a:xfrm>
            <a:off x="227801" y="5295025"/>
            <a:ext cx="15065046" cy="7263171"/>
          </a:xfrm>
          <a:prstGeom prst="rect">
            <a:avLst/>
          </a:prstGeom>
          <a:solidFill>
            <a:schemeClr val="bg1">
              <a:lumMod val="65000"/>
              <a:alpha val="20000"/>
            </a:schemeClr>
          </a:solidFill>
          <a:ln w="12700">
            <a:solidFill>
              <a:srgbClr val="862564"/>
            </a:solidFill>
          </a:ln>
          <a:effectLst/>
          <a:extLst/>
        </p:spPr>
        <p:txBody>
          <a:bodyPr lIns="375509" tIns="375509" rIns="375509" bIns="375509"/>
          <a:lstStyle/>
          <a:p>
            <a:pPr defTabSz="952097" eaLnBrk="0" hangingPunct="0"/>
            <a:r>
              <a:rPr lang="en-US" sz="5500" b="1" cap="all" dirty="0">
                <a:solidFill>
                  <a:srgbClr val="862564"/>
                </a:solidFill>
              </a:rPr>
              <a:t>PURPOSE</a:t>
            </a:r>
          </a:p>
          <a:p>
            <a:pPr algn="just" defTabSz="952097" eaLnBrk="0" hangingPunct="0">
              <a:spcBef>
                <a:spcPct val="50000"/>
              </a:spcBef>
            </a:pPr>
            <a:r>
              <a:rPr lang="en-US" sz="2800" dirty="0" err="1">
                <a:latin typeface="Arial" panose="020B0604020202020204" pitchFamily="34" charset="0"/>
                <a:cs typeface="Arial" panose="020B0604020202020204" pitchFamily="34" charset="0"/>
              </a:rPr>
              <a:t>Lumefantrine</a:t>
            </a:r>
            <a:r>
              <a:rPr lang="en-US" sz="2800" dirty="0">
                <a:latin typeface="Arial" panose="020B0604020202020204" pitchFamily="34" charset="0"/>
                <a:cs typeface="Arial" panose="020B0604020202020204" pitchFamily="34" charset="0"/>
              </a:rPr>
              <a:t> (LUM) is an anti-malaria drug developed in the 1960s in China to address the increasing resistance of falciparum malaria to chloroquine and other previously used malaria drugs. The drug became available to the market in 2009 under the tradename </a:t>
            </a:r>
            <a:r>
              <a:rPr lang="en-US" sz="2800" dirty="0" err="1">
                <a:latin typeface="Arial" panose="020B0604020202020204" pitchFamily="34" charset="0"/>
                <a:cs typeface="Arial" panose="020B0604020202020204" pitchFamily="34" charset="0"/>
              </a:rPr>
              <a:t>Coartem</a:t>
            </a:r>
            <a:r>
              <a:rPr lang="en-US" sz="2800" dirty="0">
                <a:latin typeface="Arial" panose="020B0604020202020204" pitchFamily="34" charset="0"/>
                <a:cs typeface="Arial" panose="020B0604020202020204" pitchFamily="34" charset="0"/>
              </a:rPr>
              <a:t> where LUM is co-formulated with </a:t>
            </a:r>
            <a:r>
              <a:rPr lang="en-US" sz="2800" dirty="0" err="1">
                <a:latin typeface="Arial" panose="020B0604020202020204" pitchFamily="34" charset="0"/>
                <a:cs typeface="Arial" panose="020B0604020202020204" pitchFamily="34" charset="0"/>
              </a:rPr>
              <a:t>Artemether</a:t>
            </a:r>
            <a:r>
              <a:rPr lang="en-US" sz="2800" dirty="0">
                <a:latin typeface="Arial" panose="020B0604020202020204" pitchFamily="34" charset="0"/>
                <a:cs typeface="Arial" panose="020B0604020202020204" pitchFamily="34" charset="0"/>
              </a:rPr>
              <a:t>. However, due to the hydrophobic nature of LUM, it suffers from low bioavailability, and therefore a high number and frequency of dosages </a:t>
            </a:r>
            <a:r>
              <a:rPr lang="en-US" sz="2800" dirty="0" smtClean="0">
                <a:latin typeface="Arial" panose="020B0604020202020204" pitchFamily="34" charset="0"/>
                <a:cs typeface="Arial" panose="020B0604020202020204" pitchFamily="34" charset="0"/>
              </a:rPr>
              <a:t>are </a:t>
            </a:r>
            <a:r>
              <a:rPr lang="en-US" sz="2800" dirty="0">
                <a:latin typeface="Arial" panose="020B0604020202020204" pitchFamily="34" charset="0"/>
                <a:cs typeface="Arial" panose="020B0604020202020204" pitchFamily="34" charset="0"/>
              </a:rPr>
              <a:t>required, increasing the risk of patient non-compliance. Patient non-compliance can lead to the development of anti-malarial drug resistance.</a:t>
            </a:r>
          </a:p>
          <a:p>
            <a:pPr algn="just" defTabSz="952097" eaLnBrk="0" hangingPunct="0">
              <a:spcBef>
                <a:spcPct val="50000"/>
              </a:spcBef>
            </a:pPr>
            <a:r>
              <a:rPr lang="en-US" sz="2800" dirty="0">
                <a:latin typeface="Arial" panose="020B0604020202020204" pitchFamily="34" charset="0"/>
                <a:cs typeface="Arial" panose="020B0604020202020204" pitchFamily="34" charset="0"/>
              </a:rPr>
              <a:t>Given the above concerns, a scaled-up manufacturing process for LUM nanoparticles has been developed (based on the polymer-directed, rapid precipitation technique, Flash </a:t>
            </a:r>
            <a:r>
              <a:rPr lang="en-US" sz="2800" dirty="0" err="1">
                <a:latin typeface="Arial" panose="020B0604020202020204" pitchFamily="34" charset="0"/>
                <a:cs typeface="Arial" panose="020B0604020202020204" pitchFamily="34" charset="0"/>
              </a:rPr>
              <a:t>NanoPrecipitation</a:t>
            </a:r>
            <a:r>
              <a:rPr lang="en-US" sz="2800" dirty="0">
                <a:latin typeface="Arial" panose="020B0604020202020204" pitchFamily="34" charset="0"/>
                <a:cs typeface="Arial" panose="020B0604020202020204" pitchFamily="34" charset="0"/>
              </a:rPr>
              <a:t>). LUM nanoparticles produced were then formulated into LUM granules which have been shown to demonstrate enhanced bioavailability compared with the crystalline API and, therefore, serve as a potential new anti-malaria formulation to address the limitations of the current LUM drugs.</a:t>
            </a:r>
          </a:p>
        </p:txBody>
      </p:sp>
      <p:sp>
        <p:nvSpPr>
          <p:cNvPr id="22" name="Rectangle 29">
            <a:extLst>
              <a:ext uri="{FF2B5EF4-FFF2-40B4-BE49-F238E27FC236}">
                <a16:creationId xmlns:a16="http://schemas.microsoft.com/office/drawing/2014/main" id="{20E4FD2C-2204-4BE1-8504-B9F779C77117}"/>
              </a:ext>
            </a:extLst>
          </p:cNvPr>
          <p:cNvSpPr>
            <a:spLocks noChangeArrowheads="1"/>
          </p:cNvSpPr>
          <p:nvPr/>
        </p:nvSpPr>
        <p:spPr bwMode="auto">
          <a:xfrm>
            <a:off x="227800" y="12674519"/>
            <a:ext cx="15065005" cy="15342440"/>
          </a:xfrm>
          <a:prstGeom prst="rect">
            <a:avLst/>
          </a:prstGeom>
          <a:solidFill>
            <a:schemeClr val="bg1">
              <a:lumMod val="65000"/>
              <a:alpha val="20000"/>
            </a:schemeClr>
          </a:solidFill>
          <a:ln w="12700">
            <a:solidFill>
              <a:srgbClr val="862564"/>
            </a:solidFill>
          </a:ln>
          <a:effectLst/>
          <a:extLst/>
        </p:spPr>
        <p:txBody>
          <a:bodyPr lIns="375509" tIns="375509" rIns="375509" bIns="375509"/>
          <a:lstStyle/>
          <a:p>
            <a:pPr marL="398972" indent="-398972" defTabSz="952097" eaLnBrk="0" hangingPunct="0">
              <a:spcBef>
                <a:spcPct val="50000"/>
              </a:spcBef>
            </a:pPr>
            <a:r>
              <a:rPr lang="en-US" sz="5500" b="1" cap="all" dirty="0" smtClean="0">
                <a:solidFill>
                  <a:srgbClr val="862564"/>
                </a:solidFill>
              </a:rPr>
              <a:t>Methods</a:t>
            </a:r>
            <a:endParaRPr lang="en-US" sz="5500" b="1" cap="all" dirty="0">
              <a:solidFill>
                <a:srgbClr val="862564"/>
              </a:solidFill>
            </a:endParaRPr>
          </a:p>
          <a:p>
            <a:pPr indent="-398972" algn="just" defTabSz="952097" eaLnBrk="0" hangingPunct="0">
              <a:buSzPct val="60000"/>
            </a:pPr>
            <a:r>
              <a:rPr lang="en-US" altLang="zh-CN" sz="2800" dirty="0">
                <a:latin typeface="Arial" panose="020B0604020202020204" pitchFamily="34" charset="0"/>
                <a:cs typeface="Arial" panose="020B0604020202020204" pitchFamily="34" charset="0"/>
              </a:rPr>
              <a:t>A schematic process flow diagram for the manufacturing process is presented in Figure 1.</a:t>
            </a:r>
          </a:p>
          <a:p>
            <a:pPr marL="398972" indent="-398972" algn="just" defTabSz="952097" eaLnBrk="0" hangingPunct="0">
              <a:buSzPct val="60000"/>
            </a:pPr>
            <a:endParaRPr lang="en-CA" sz="2800" dirty="0">
              <a:latin typeface="Arial Unicode MS" panose="020B0604020202020204" pitchFamily="34" charset="-122"/>
              <a:ea typeface="Arial Unicode MS" panose="020B0604020202020204" pitchFamily="34" charset="-122"/>
              <a:cs typeface="Arial Unicode MS" panose="020B0604020202020204" pitchFamily="34" charset="-122"/>
            </a:endParaRPr>
          </a:p>
          <a:p>
            <a:pPr marL="398972" indent="-398972" algn="just" defTabSz="952097" eaLnBrk="0" hangingPunct="0">
              <a:buSzPct val="60000"/>
            </a:pPr>
            <a:endParaRPr lang="en-CA" sz="2800" dirty="0" smtClean="0">
              <a:latin typeface="Arial Unicode MS" panose="020B0604020202020204" pitchFamily="34" charset="-122"/>
              <a:ea typeface="Arial Unicode MS" panose="020B0604020202020204" pitchFamily="34" charset="-122"/>
              <a:cs typeface="Arial Unicode MS" panose="020B0604020202020204" pitchFamily="34" charset="-122"/>
            </a:endParaRPr>
          </a:p>
          <a:p>
            <a:pPr marL="398972" indent="-398972" algn="just" defTabSz="952097" eaLnBrk="0" hangingPunct="0">
              <a:buSzPct val="60000"/>
            </a:pPr>
            <a:endParaRPr lang="en-CA" sz="2800" dirty="0">
              <a:latin typeface="Arial Unicode MS" panose="020B0604020202020204" pitchFamily="34" charset="-122"/>
              <a:ea typeface="Arial Unicode MS" panose="020B0604020202020204" pitchFamily="34" charset="-122"/>
              <a:cs typeface="Arial Unicode MS" panose="020B0604020202020204" pitchFamily="34" charset="-122"/>
            </a:endParaRPr>
          </a:p>
          <a:p>
            <a:pPr marL="398972" indent="-398972" algn="just" defTabSz="952097" eaLnBrk="0" hangingPunct="0">
              <a:buSzPct val="60000"/>
            </a:pPr>
            <a:endParaRPr lang="en-CA" sz="2800" dirty="0" smtClean="0">
              <a:latin typeface="Arial Unicode MS" panose="020B0604020202020204" pitchFamily="34" charset="-122"/>
              <a:ea typeface="Arial Unicode MS" panose="020B0604020202020204" pitchFamily="34" charset="-122"/>
              <a:cs typeface="Arial Unicode MS" panose="020B0604020202020204" pitchFamily="34" charset="-122"/>
            </a:endParaRPr>
          </a:p>
          <a:p>
            <a:pPr marL="398972" indent="-398972" algn="just" defTabSz="952097" eaLnBrk="0" hangingPunct="0">
              <a:buSzPct val="60000"/>
            </a:pPr>
            <a:endParaRPr lang="en-CA" sz="2800" dirty="0">
              <a:latin typeface="Arial Unicode MS" panose="020B0604020202020204" pitchFamily="34" charset="-122"/>
              <a:ea typeface="Arial Unicode MS" panose="020B0604020202020204" pitchFamily="34" charset="-122"/>
              <a:cs typeface="Arial Unicode MS" panose="020B0604020202020204" pitchFamily="34" charset="-122"/>
            </a:endParaRPr>
          </a:p>
          <a:p>
            <a:pPr marL="398972" indent="-398972" algn="just" defTabSz="952097" eaLnBrk="0" hangingPunct="0">
              <a:buSzPct val="60000"/>
            </a:pPr>
            <a:endParaRPr lang="en-CA" sz="2800" dirty="0" smtClean="0">
              <a:latin typeface="Arial Unicode MS" panose="020B0604020202020204" pitchFamily="34" charset="-122"/>
              <a:ea typeface="Arial Unicode MS" panose="020B0604020202020204" pitchFamily="34" charset="-122"/>
              <a:cs typeface="Arial Unicode MS" panose="020B0604020202020204" pitchFamily="34" charset="-122"/>
            </a:endParaRPr>
          </a:p>
          <a:p>
            <a:pPr marL="398972" indent="-398972" algn="just" defTabSz="952097" eaLnBrk="0" hangingPunct="0">
              <a:buSzPct val="60000"/>
            </a:pPr>
            <a:endParaRPr lang="en-CA" sz="2800" dirty="0">
              <a:latin typeface="Arial Unicode MS" panose="020B0604020202020204" pitchFamily="34" charset="-122"/>
              <a:ea typeface="Arial Unicode MS" panose="020B0604020202020204" pitchFamily="34" charset="-122"/>
              <a:cs typeface="Arial Unicode MS" panose="020B0604020202020204" pitchFamily="34" charset="-122"/>
            </a:endParaRPr>
          </a:p>
          <a:p>
            <a:pPr marL="398972" indent="-398972" algn="just" defTabSz="952097" eaLnBrk="0" hangingPunct="0">
              <a:buSzPct val="60000"/>
            </a:pPr>
            <a:endParaRPr lang="en-CA" sz="2800" dirty="0" smtClean="0">
              <a:latin typeface="Arial Unicode MS" panose="020B0604020202020204" pitchFamily="34" charset="-122"/>
              <a:ea typeface="Arial Unicode MS" panose="020B0604020202020204" pitchFamily="34" charset="-122"/>
              <a:cs typeface="Arial Unicode MS" panose="020B0604020202020204" pitchFamily="34" charset="-122"/>
            </a:endParaRPr>
          </a:p>
          <a:p>
            <a:pPr marL="398972" indent="-398972" algn="just" defTabSz="952097" eaLnBrk="0" hangingPunct="0">
              <a:buSzPct val="60000"/>
            </a:pPr>
            <a:endParaRPr lang="en-CA" sz="2800" dirty="0">
              <a:latin typeface="Arial Unicode MS" panose="020B0604020202020204" pitchFamily="34" charset="-122"/>
              <a:ea typeface="Arial Unicode MS" panose="020B0604020202020204" pitchFamily="34" charset="-122"/>
              <a:cs typeface="Arial Unicode MS" panose="020B0604020202020204" pitchFamily="34" charset="-122"/>
            </a:endParaRPr>
          </a:p>
          <a:p>
            <a:pPr marL="398972" indent="-398972" algn="just" defTabSz="952097" eaLnBrk="0" hangingPunct="0">
              <a:buSzPct val="60000"/>
            </a:pPr>
            <a:endParaRPr lang="en-CA" sz="2800" dirty="0" smtClean="0">
              <a:latin typeface="Arial Unicode MS" panose="020B0604020202020204" pitchFamily="34" charset="-122"/>
              <a:ea typeface="Arial Unicode MS" panose="020B0604020202020204" pitchFamily="34" charset="-122"/>
              <a:cs typeface="Arial Unicode MS" panose="020B0604020202020204" pitchFamily="34" charset="-122"/>
            </a:endParaRPr>
          </a:p>
          <a:p>
            <a:pPr marL="398972" indent="-398972" algn="just" defTabSz="952097" eaLnBrk="0" hangingPunct="0">
              <a:buSzPct val="60000"/>
            </a:pPr>
            <a:endParaRPr lang="en-CA" sz="2800" dirty="0">
              <a:latin typeface="Arial Unicode MS" panose="020B0604020202020204" pitchFamily="34" charset="-122"/>
              <a:ea typeface="Arial Unicode MS" panose="020B0604020202020204" pitchFamily="34" charset="-122"/>
              <a:cs typeface="Arial Unicode MS" panose="020B0604020202020204" pitchFamily="34" charset="-122"/>
            </a:endParaRPr>
          </a:p>
          <a:p>
            <a:pPr marL="398972" indent="-398972" algn="just" defTabSz="952097" eaLnBrk="0" hangingPunct="0">
              <a:buSzPct val="60000"/>
            </a:pPr>
            <a:endParaRPr lang="en-CA" sz="2800" dirty="0" smtClean="0">
              <a:latin typeface="Arial Unicode MS" panose="020B0604020202020204" pitchFamily="34" charset="-122"/>
              <a:ea typeface="Arial Unicode MS" panose="020B0604020202020204" pitchFamily="34" charset="-122"/>
              <a:cs typeface="Arial Unicode MS" panose="020B0604020202020204" pitchFamily="34" charset="-122"/>
            </a:endParaRPr>
          </a:p>
          <a:p>
            <a:pPr marL="398972" indent="-398972" algn="just" defTabSz="952097" eaLnBrk="0" hangingPunct="0">
              <a:buSzPct val="60000"/>
            </a:pPr>
            <a:endParaRPr lang="en-CA" sz="2800" dirty="0">
              <a:latin typeface="Arial Unicode MS" panose="020B0604020202020204" pitchFamily="34" charset="-122"/>
              <a:ea typeface="Arial Unicode MS" panose="020B0604020202020204" pitchFamily="34" charset="-122"/>
              <a:cs typeface="Arial Unicode MS" panose="020B0604020202020204" pitchFamily="34" charset="-122"/>
            </a:endParaRPr>
          </a:p>
          <a:p>
            <a:pPr marL="398972" indent="-398972" algn="just" defTabSz="952097" eaLnBrk="0" hangingPunct="0">
              <a:buSzPct val="60000"/>
            </a:pPr>
            <a:endParaRPr lang="en-CA" sz="2800" dirty="0" smtClean="0">
              <a:latin typeface="Arial Unicode MS" panose="020B0604020202020204" pitchFamily="34" charset="-122"/>
              <a:ea typeface="Arial Unicode MS" panose="020B0604020202020204" pitchFamily="34" charset="-122"/>
              <a:cs typeface="Arial Unicode MS" panose="020B0604020202020204" pitchFamily="34" charset="-122"/>
            </a:endParaRPr>
          </a:p>
          <a:p>
            <a:pPr marL="398972" indent="-398972" algn="just" defTabSz="952097" eaLnBrk="0" hangingPunct="0">
              <a:buSzPct val="60000"/>
            </a:pPr>
            <a:endParaRPr lang="en-CA" sz="2800" dirty="0" smtClean="0">
              <a:latin typeface="Arial Unicode MS" panose="020B0604020202020204" pitchFamily="34" charset="-122"/>
              <a:ea typeface="Arial Unicode MS" panose="020B0604020202020204" pitchFamily="34" charset="-122"/>
              <a:cs typeface="Arial Unicode MS" panose="020B0604020202020204" pitchFamily="34" charset="-122"/>
            </a:endParaRPr>
          </a:p>
          <a:p>
            <a:pPr marL="398972" indent="-398972" algn="just" defTabSz="952097" eaLnBrk="0" hangingPunct="0">
              <a:buSzPct val="60000"/>
            </a:pPr>
            <a:endParaRPr lang="en-CA" sz="2800" dirty="0" smtClean="0">
              <a:latin typeface="Arial Unicode MS" panose="020B0604020202020204" pitchFamily="34" charset="-122"/>
              <a:ea typeface="Arial Unicode MS" panose="020B0604020202020204" pitchFamily="34" charset="-122"/>
              <a:cs typeface="Arial Unicode MS" panose="020B0604020202020204" pitchFamily="34" charset="-122"/>
            </a:endParaRPr>
          </a:p>
          <a:p>
            <a:pPr indent="-398972" algn="just" defTabSz="952097" eaLnBrk="0" hangingPunct="0">
              <a:buSzPct val="60000"/>
            </a:pPr>
            <a:endParaRPr lang="en-US" altLang="zh-CN" sz="2800" dirty="0" smtClean="0">
              <a:latin typeface="Arial" panose="020B0604020202020204" pitchFamily="34" charset="0"/>
              <a:cs typeface="Arial" panose="020B0604020202020204" pitchFamily="34" charset="0"/>
            </a:endParaRPr>
          </a:p>
          <a:p>
            <a:pPr indent="-398972" algn="just" defTabSz="952097" eaLnBrk="0" hangingPunct="0">
              <a:buSzPct val="60000"/>
            </a:pPr>
            <a:endParaRPr lang="en-US" altLang="zh-CN" sz="2800" dirty="0" smtClean="0">
              <a:latin typeface="Arial" panose="020B0604020202020204" pitchFamily="34" charset="0"/>
              <a:cs typeface="Arial" panose="020B0604020202020204" pitchFamily="34" charset="0"/>
            </a:endParaRPr>
          </a:p>
          <a:p>
            <a:pPr indent="-398972" algn="just" defTabSz="952097" eaLnBrk="0" hangingPunct="0">
              <a:buSzPct val="60000"/>
            </a:pPr>
            <a:r>
              <a:rPr lang="en-US" altLang="zh-CN" sz="2800" dirty="0" smtClean="0">
                <a:latin typeface="Arial" panose="020B0604020202020204" pitchFamily="34" charset="0"/>
                <a:cs typeface="Arial" panose="020B0604020202020204" pitchFamily="34" charset="0"/>
              </a:rPr>
              <a:t>Five </a:t>
            </a:r>
            <a:r>
              <a:rPr lang="en-US" altLang="zh-CN" sz="2800" dirty="0">
                <a:latin typeface="Arial" panose="020B0604020202020204" pitchFamily="34" charset="0"/>
                <a:cs typeface="Arial" panose="020B0604020202020204" pitchFamily="34" charset="0"/>
              </a:rPr>
              <a:t>unit operations are included in the manufacturing process, which are flash nanoprecipitation (FNP), tangential flow filtration (TFF), spray drying (SD), tumble blending (TB) and dry granulation (DG). LUM nanoparticles were made by flash nanoprecipitation process (FNP) in a multi-inlet vortex mixer (MIVM) designed in-house (Feng, 2019) and </a:t>
            </a:r>
            <a:r>
              <a:rPr lang="en-US" altLang="zh-CN" sz="2800" dirty="0" err="1">
                <a:latin typeface="Arial" panose="020B0604020202020204" pitchFamily="34" charset="0"/>
                <a:cs typeface="Arial" panose="020B0604020202020204" pitchFamily="34" charset="0"/>
              </a:rPr>
              <a:t>stabilised</a:t>
            </a:r>
            <a:r>
              <a:rPr lang="en-US" altLang="zh-CN" sz="2800" dirty="0">
                <a:latin typeface="Arial" panose="020B0604020202020204" pitchFamily="34" charset="0"/>
                <a:cs typeface="Arial" panose="020B0604020202020204" pitchFamily="34" charset="0"/>
              </a:rPr>
              <a:t> by HPMCAS HG. An in-line water stream and further external water addition were introduced to dilute the FNP suspension. The THF lean suspension was then passed through a tangential flow filtration (TFF) unit to separate the excess water from the suspension. Afterwards, the concentrated FNP suspension was mixed with a </a:t>
            </a:r>
            <a:r>
              <a:rPr lang="en-US" altLang="zh-CN" sz="2800" dirty="0" err="1">
                <a:latin typeface="Arial" panose="020B0604020202020204" pitchFamily="34" charset="0"/>
                <a:cs typeface="Arial" panose="020B0604020202020204" pitchFamily="34" charset="0"/>
              </a:rPr>
              <a:t>cryoprotectant</a:t>
            </a:r>
            <a:r>
              <a:rPr lang="en-US" altLang="zh-CN" sz="2800" dirty="0">
                <a:latin typeface="Arial" panose="020B0604020202020204" pitchFamily="34" charset="0"/>
                <a:cs typeface="Arial" panose="020B0604020202020204" pitchFamily="34" charset="0"/>
              </a:rPr>
              <a:t> (HPMC E3) before being spray dried to obtain LUM nanoparticles. The LUM nanoparticles obtained were further formulated into granules of LUM nanoparticles through a TB and DG process. The excipients selected include microcrystalline cellulose, sodium starch </a:t>
            </a:r>
            <a:r>
              <a:rPr lang="en-US" altLang="zh-CN" sz="2800" dirty="0" err="1">
                <a:latin typeface="Arial" panose="020B0604020202020204" pitchFamily="34" charset="0"/>
                <a:cs typeface="Arial" panose="020B0604020202020204" pitchFamily="34" charset="0"/>
              </a:rPr>
              <a:t>glycolate</a:t>
            </a:r>
            <a:r>
              <a:rPr lang="en-US" altLang="zh-CN" sz="2800" dirty="0">
                <a:latin typeface="Arial" panose="020B0604020202020204" pitchFamily="34" charset="0"/>
                <a:cs typeface="Arial" panose="020B0604020202020204" pitchFamily="34" charset="0"/>
              </a:rPr>
              <a:t>, magnesium stearate, colloidal silica, and talc. The granules were then packed in sachet for stressed stability studies at 40°C/75%RH. </a:t>
            </a:r>
            <a:endParaRPr lang="en-CA" altLang="zh-CN" sz="2800" dirty="0">
              <a:latin typeface="Arial" panose="020B0604020202020204" pitchFamily="34" charset="0"/>
              <a:cs typeface="Arial" panose="020B0604020202020204" pitchFamily="34" charset="0"/>
            </a:endParaRPr>
          </a:p>
        </p:txBody>
      </p:sp>
      <p:sp>
        <p:nvSpPr>
          <p:cNvPr id="28" name="文本框 27"/>
          <p:cNvSpPr txBox="1"/>
          <p:nvPr/>
        </p:nvSpPr>
        <p:spPr>
          <a:xfrm>
            <a:off x="4944275" y="21439123"/>
            <a:ext cx="5283286" cy="461665"/>
          </a:xfrm>
          <a:prstGeom prst="rect">
            <a:avLst/>
          </a:prstGeom>
          <a:noFill/>
        </p:spPr>
        <p:txBody>
          <a:bodyPr wrap="square" rtlCol="0">
            <a:spAutoFit/>
          </a:bodyPr>
          <a:lstStyle/>
          <a:p>
            <a:r>
              <a:rPr lang="en-CA" altLang="zh-CN" sz="2400" dirty="0">
                <a:ea typeface="Arial Unicode MS" panose="020B0604020202020204" pitchFamily="34" charset="-122"/>
                <a:cs typeface="Arial Unicode MS" panose="020B0604020202020204" pitchFamily="34" charset="-122"/>
              </a:rPr>
              <a:t>Figure </a:t>
            </a:r>
            <a:r>
              <a:rPr lang="en-CA" altLang="zh-CN" sz="2400" dirty="0" smtClean="0">
                <a:ea typeface="Arial Unicode MS" panose="020B0604020202020204" pitchFamily="34" charset="-122"/>
                <a:cs typeface="Arial Unicode MS" panose="020B0604020202020204" pitchFamily="34" charset="-122"/>
              </a:rPr>
              <a:t>1. </a:t>
            </a:r>
            <a:r>
              <a:rPr lang="en-CA" altLang="zh-CN" sz="2400" dirty="0">
                <a:ea typeface="Arial Unicode MS" panose="020B0604020202020204" pitchFamily="34" charset="-122"/>
                <a:cs typeface="Arial Unicode MS" panose="020B0604020202020204" pitchFamily="34" charset="-122"/>
              </a:rPr>
              <a:t>Schematic </a:t>
            </a:r>
            <a:r>
              <a:rPr lang="en-CA" altLang="zh-CN" sz="2400" dirty="0" smtClean="0">
                <a:ea typeface="Arial Unicode MS" panose="020B0604020202020204" pitchFamily="34" charset="-122"/>
                <a:cs typeface="Arial Unicode MS" panose="020B0604020202020204" pitchFamily="34" charset="-122"/>
              </a:rPr>
              <a:t>process flow diagram</a:t>
            </a:r>
            <a:endParaRPr lang="en-CA" altLang="zh-CN" sz="2400" dirty="0">
              <a:ea typeface="Arial Unicode MS" panose="020B0604020202020204" pitchFamily="34" charset="-122"/>
              <a:cs typeface="Arial Unicode MS" panose="020B0604020202020204" pitchFamily="34" charset="-122"/>
            </a:endParaRPr>
          </a:p>
        </p:txBody>
      </p:sp>
      <p:sp>
        <p:nvSpPr>
          <p:cNvPr id="29" name="Rectangle 28">
            <a:extLst>
              <a:ext uri="{FF2B5EF4-FFF2-40B4-BE49-F238E27FC236}">
                <a16:creationId xmlns:a16="http://schemas.microsoft.com/office/drawing/2014/main" id="{E631A58B-38C9-4259-9A97-5D69F1668B11}"/>
              </a:ext>
            </a:extLst>
          </p:cNvPr>
          <p:cNvSpPr>
            <a:spLocks noChangeArrowheads="1"/>
          </p:cNvSpPr>
          <p:nvPr/>
        </p:nvSpPr>
        <p:spPr bwMode="auto">
          <a:xfrm>
            <a:off x="195019" y="28133283"/>
            <a:ext cx="15097786" cy="11298847"/>
          </a:xfrm>
          <a:prstGeom prst="rect">
            <a:avLst/>
          </a:prstGeom>
          <a:solidFill>
            <a:schemeClr val="bg1">
              <a:lumMod val="65000"/>
              <a:alpha val="20000"/>
            </a:schemeClr>
          </a:solidFill>
          <a:ln w="12700">
            <a:solidFill>
              <a:srgbClr val="862564"/>
            </a:solidFill>
            <a:miter lim="800000"/>
            <a:headEnd/>
            <a:tailEnd/>
          </a:ln>
          <a:effectLst/>
          <a:extLst/>
        </p:spPr>
        <p:txBody>
          <a:bodyPr lIns="375509" tIns="375509" rIns="375509" bIns="375509" numCol="1" spcCol="720685"/>
          <a:lstStyle/>
          <a:p>
            <a:pPr defTabSz="952097" eaLnBrk="0" hangingPunct="0"/>
            <a:r>
              <a:rPr lang="en-US" sz="5500" b="1" cap="all" dirty="0" smtClean="0">
                <a:solidFill>
                  <a:srgbClr val="862564"/>
                </a:solidFill>
              </a:rPr>
              <a:t>Results</a:t>
            </a:r>
          </a:p>
          <a:p>
            <a:pPr defTabSz="952097" eaLnBrk="0" hangingPunct="0">
              <a:spcBef>
                <a:spcPts val="1200"/>
              </a:spcBef>
            </a:pPr>
            <a:r>
              <a:rPr lang="en-GB" altLang="zh-CN" sz="2800" b="1" dirty="0" smtClean="0">
                <a:latin typeface="Arial Unicode MS" panose="020B0604020202020204" pitchFamily="34" charset="-122"/>
                <a:ea typeface="Arial Unicode MS" panose="020B0604020202020204" pitchFamily="34" charset="-122"/>
                <a:cs typeface="Arial Unicode MS" panose="020B0604020202020204" pitchFamily="34" charset="-122"/>
              </a:rPr>
              <a:t>Flash nanoprecipitation</a:t>
            </a:r>
            <a:endParaRPr lang="en-GB" altLang="zh-CN" sz="2800" b="1" dirty="0">
              <a:latin typeface="Arial Unicode MS" panose="020B0604020202020204" pitchFamily="34" charset="-122"/>
              <a:ea typeface="Arial Unicode MS" panose="020B0604020202020204" pitchFamily="34" charset="-122"/>
              <a:cs typeface="Arial Unicode MS" panose="020B0604020202020204" pitchFamily="34" charset="-122"/>
            </a:endParaRPr>
          </a:p>
          <a:p>
            <a:pPr algn="just" defTabSz="1110716" eaLnBrk="0" hangingPunct="0"/>
            <a:r>
              <a:rPr lang="en-US" altLang="zh-CN" sz="2800" dirty="0">
                <a:latin typeface="Arial" panose="020B0604020202020204" pitchFamily="34" charset="0"/>
                <a:ea typeface="Arial Unicode MS" panose="020B0604020202020204"/>
                <a:cs typeface="Arial" panose="020B0604020202020204" pitchFamily="34" charset="0"/>
              </a:rPr>
              <a:t>In the FNP step, two solvent streams and two </a:t>
            </a:r>
            <a:r>
              <a:rPr lang="en-US" altLang="zh-CN" sz="2800" dirty="0" err="1">
                <a:latin typeface="Arial" panose="020B0604020202020204" pitchFamily="34" charset="0"/>
                <a:ea typeface="Arial Unicode MS" panose="020B0604020202020204"/>
                <a:cs typeface="Arial" panose="020B0604020202020204" pitchFamily="34" charset="0"/>
              </a:rPr>
              <a:t>antisolvent</a:t>
            </a:r>
            <a:r>
              <a:rPr lang="en-US" altLang="zh-CN" sz="2800" dirty="0">
                <a:latin typeface="Arial" panose="020B0604020202020204" pitchFamily="34" charset="0"/>
                <a:ea typeface="Arial Unicode MS" panose="020B0604020202020204"/>
                <a:cs typeface="Arial" panose="020B0604020202020204" pitchFamily="34" charset="0"/>
              </a:rPr>
              <a:t> streams are mixed together to form nanoparticles containing </a:t>
            </a:r>
            <a:r>
              <a:rPr lang="en-US" altLang="zh-CN" sz="2800" dirty="0" err="1">
                <a:latin typeface="Arial" panose="020B0604020202020204" pitchFamily="34" charset="0"/>
                <a:ea typeface="Arial Unicode MS" panose="020B0604020202020204"/>
                <a:cs typeface="Arial" panose="020B0604020202020204" pitchFamily="34" charset="0"/>
              </a:rPr>
              <a:t>Lumefantrine</a:t>
            </a:r>
            <a:r>
              <a:rPr lang="en-US" altLang="zh-CN" sz="2800" dirty="0">
                <a:latin typeface="Arial" panose="020B0604020202020204" pitchFamily="34" charset="0"/>
                <a:ea typeface="Arial Unicode MS" panose="020B0604020202020204"/>
                <a:cs typeface="Arial" panose="020B0604020202020204" pitchFamily="34" charset="0"/>
              </a:rPr>
              <a:t> in the core and </a:t>
            </a:r>
            <a:r>
              <a:rPr lang="en-US" altLang="zh-CN" sz="2800" dirty="0" err="1" smtClean="0">
                <a:latin typeface="Arial" panose="020B0604020202020204" pitchFamily="34" charset="0"/>
                <a:ea typeface="Arial Unicode MS" panose="020B0604020202020204"/>
                <a:cs typeface="Arial" panose="020B0604020202020204" pitchFamily="34" charset="0"/>
              </a:rPr>
              <a:t>ionised</a:t>
            </a:r>
            <a:r>
              <a:rPr lang="en-US" altLang="zh-CN" sz="2800" dirty="0" smtClean="0">
                <a:latin typeface="Arial" panose="020B0604020202020204" pitchFamily="34" charset="0"/>
                <a:ea typeface="Arial Unicode MS" panose="020B0604020202020204"/>
                <a:cs typeface="Arial" panose="020B0604020202020204" pitchFamily="34" charset="0"/>
              </a:rPr>
              <a:t> </a:t>
            </a:r>
            <a:r>
              <a:rPr lang="en-US" altLang="zh-CN" sz="2800" dirty="0">
                <a:latin typeface="Arial" panose="020B0604020202020204" pitchFamily="34" charset="0"/>
                <a:ea typeface="Arial Unicode MS" panose="020B0604020202020204"/>
                <a:cs typeface="Arial" panose="020B0604020202020204" pitchFamily="34" charset="0"/>
              </a:rPr>
              <a:t>HPMCAS shell in the outer surface. The size of nanoparticles formed also </a:t>
            </a:r>
            <a:r>
              <a:rPr lang="en-US" altLang="zh-CN" sz="2800" dirty="0" smtClean="0">
                <a:latin typeface="Arial" panose="020B0604020202020204" pitchFamily="34" charset="0"/>
                <a:ea typeface="Arial Unicode MS" panose="020B0604020202020204"/>
                <a:cs typeface="Arial" panose="020B0604020202020204" pitchFamily="34" charset="0"/>
              </a:rPr>
              <a:t>depended </a:t>
            </a:r>
            <a:r>
              <a:rPr lang="en-US" altLang="zh-CN" sz="2800" dirty="0">
                <a:latin typeface="Arial" panose="020B0604020202020204" pitchFamily="34" charset="0"/>
                <a:ea typeface="Arial Unicode MS" panose="020B0604020202020204"/>
                <a:cs typeface="Arial" panose="020B0604020202020204" pitchFamily="34" charset="0"/>
              </a:rPr>
              <a:t>on the mixing speed in the MIVM and the solvent content in the suspension. At a Re ≈ 38000, with a two-stage dilution at a factor of 15, the 50 </a:t>
            </a:r>
            <a:r>
              <a:rPr lang="en-US" altLang="zh-CN" sz="2800" dirty="0" err="1">
                <a:latin typeface="Arial" panose="020B0604020202020204" pitchFamily="34" charset="0"/>
                <a:ea typeface="Arial Unicode MS" panose="020B0604020202020204"/>
                <a:cs typeface="Arial" panose="020B0604020202020204" pitchFamily="34" charset="0"/>
              </a:rPr>
              <a:t>vol</a:t>
            </a:r>
            <a:r>
              <a:rPr lang="en-US" altLang="zh-CN" sz="2800" dirty="0">
                <a:latin typeface="Arial" panose="020B0604020202020204" pitchFamily="34" charset="0"/>
                <a:ea typeface="Arial Unicode MS" panose="020B0604020202020204"/>
                <a:cs typeface="Arial" panose="020B0604020202020204" pitchFamily="34" charset="0"/>
              </a:rPr>
              <a:t>% THF content in the FNP suspension after MIVM was reduced to 3.3%. The particles formed displayed excellent particle size and prolonged stability</a:t>
            </a:r>
            <a:r>
              <a:rPr lang="en-US" altLang="zh-CN" sz="2800" dirty="0" smtClean="0">
                <a:latin typeface="Arial" panose="020B0604020202020204" pitchFamily="34" charset="0"/>
                <a:ea typeface="Arial Unicode MS" panose="020B0604020202020204"/>
                <a:cs typeface="Arial" panose="020B0604020202020204" pitchFamily="34" charset="0"/>
              </a:rPr>
              <a:t>.</a:t>
            </a:r>
            <a:endParaRPr lang="en-GB" altLang="zh-CN" sz="2800" dirty="0">
              <a:latin typeface="Arial" panose="020B0604020202020204" pitchFamily="34" charset="0"/>
              <a:ea typeface="Arial Unicode MS" panose="020B0604020202020204" pitchFamily="34" charset="-122"/>
              <a:cs typeface="Arial" panose="020B0604020202020204" pitchFamily="34" charset="0"/>
            </a:endParaRPr>
          </a:p>
          <a:p>
            <a:pPr algn="just" defTabSz="952097" eaLnBrk="0" hangingPunct="0">
              <a:spcBef>
                <a:spcPct val="50000"/>
              </a:spcBef>
            </a:pPr>
            <a:endParaRPr lang="en-GB" altLang="zh-CN" sz="2800" dirty="0" smtClean="0">
              <a:latin typeface="Arial Unicode MS" panose="020B0604020202020204" pitchFamily="34" charset="-122"/>
              <a:ea typeface="Arial Unicode MS" panose="020B0604020202020204" pitchFamily="34" charset="-122"/>
              <a:cs typeface="Arial Unicode MS" panose="020B0604020202020204" pitchFamily="34" charset="-122"/>
            </a:endParaRPr>
          </a:p>
          <a:p>
            <a:pPr algn="just" defTabSz="952097" eaLnBrk="0" hangingPunct="0">
              <a:spcBef>
                <a:spcPct val="50000"/>
              </a:spcBef>
            </a:pPr>
            <a:endParaRPr lang="en-GB" altLang="zh-CN" sz="2800" dirty="0">
              <a:latin typeface="Arial Unicode MS" panose="020B0604020202020204" pitchFamily="34" charset="-122"/>
              <a:ea typeface="Arial Unicode MS" panose="020B0604020202020204" pitchFamily="34" charset="-122"/>
              <a:cs typeface="Arial Unicode MS" panose="020B0604020202020204" pitchFamily="34" charset="-122"/>
            </a:endParaRPr>
          </a:p>
          <a:p>
            <a:pPr algn="just" defTabSz="952097" eaLnBrk="0" hangingPunct="0">
              <a:spcBef>
                <a:spcPct val="50000"/>
              </a:spcBef>
            </a:pPr>
            <a:endParaRPr lang="en-GB" altLang="zh-CN" sz="2800" dirty="0" smtClean="0">
              <a:latin typeface="Arial Unicode MS" panose="020B0604020202020204" pitchFamily="34" charset="-122"/>
              <a:ea typeface="Arial Unicode MS" panose="020B0604020202020204" pitchFamily="34" charset="-122"/>
              <a:cs typeface="Arial Unicode MS" panose="020B0604020202020204" pitchFamily="34" charset="-122"/>
            </a:endParaRPr>
          </a:p>
          <a:p>
            <a:pPr algn="just" defTabSz="952097" eaLnBrk="0" hangingPunct="0">
              <a:spcBef>
                <a:spcPct val="50000"/>
              </a:spcBef>
            </a:pPr>
            <a:endParaRPr lang="en-GB" altLang="zh-CN" sz="2800" dirty="0">
              <a:latin typeface="Arial Unicode MS" panose="020B0604020202020204" pitchFamily="34" charset="-122"/>
              <a:ea typeface="Arial Unicode MS" panose="020B0604020202020204" pitchFamily="34" charset="-122"/>
              <a:cs typeface="Arial Unicode MS" panose="020B0604020202020204" pitchFamily="34" charset="-122"/>
            </a:endParaRPr>
          </a:p>
          <a:p>
            <a:pPr algn="just" defTabSz="952097" eaLnBrk="0" hangingPunct="0">
              <a:spcBef>
                <a:spcPct val="50000"/>
              </a:spcBef>
            </a:pPr>
            <a:endParaRPr lang="en-GB" altLang="zh-CN" sz="2800" dirty="0" smtClean="0">
              <a:latin typeface="Arial Unicode MS" panose="020B0604020202020204" pitchFamily="34" charset="-122"/>
              <a:ea typeface="Arial Unicode MS" panose="020B0604020202020204" pitchFamily="34" charset="-122"/>
              <a:cs typeface="Arial Unicode MS" panose="020B0604020202020204" pitchFamily="34" charset="-122"/>
            </a:endParaRPr>
          </a:p>
          <a:p>
            <a:pPr algn="just" defTabSz="952097" eaLnBrk="0" hangingPunct="0">
              <a:spcBef>
                <a:spcPct val="50000"/>
              </a:spcBef>
            </a:pPr>
            <a:endParaRPr lang="en-GB" altLang="zh-CN" sz="2800" b="1" dirty="0" smtClean="0">
              <a:latin typeface="Arial Unicode MS" panose="020B0604020202020204" pitchFamily="34" charset="-122"/>
              <a:ea typeface="Arial Unicode MS" panose="020B0604020202020204" pitchFamily="34" charset="-122"/>
              <a:cs typeface="Arial Unicode MS" panose="020B0604020202020204" pitchFamily="34" charset="-122"/>
            </a:endParaRPr>
          </a:p>
          <a:p>
            <a:pPr algn="just" defTabSz="952097" eaLnBrk="0" hangingPunct="0">
              <a:spcBef>
                <a:spcPct val="50000"/>
              </a:spcBef>
            </a:pPr>
            <a:endParaRPr lang="en-GB" altLang="zh-CN" sz="2800" b="1" dirty="0">
              <a:latin typeface="Arial Unicode MS" panose="020B0604020202020204" pitchFamily="34" charset="-122"/>
              <a:ea typeface="Arial Unicode MS" panose="020B0604020202020204" pitchFamily="34" charset="-122"/>
              <a:cs typeface="Arial Unicode MS" panose="020B0604020202020204" pitchFamily="34" charset="-122"/>
            </a:endParaRPr>
          </a:p>
          <a:p>
            <a:pPr algn="just" defTabSz="952097" eaLnBrk="0" hangingPunct="0">
              <a:spcBef>
                <a:spcPct val="50000"/>
              </a:spcBef>
            </a:pPr>
            <a:endParaRPr lang="en-GB" altLang="zh-CN" sz="2800" b="1" dirty="0" smtClean="0">
              <a:latin typeface="Arial Unicode MS" panose="020B0604020202020204" pitchFamily="34" charset="-122"/>
              <a:ea typeface="Arial Unicode MS" panose="020B0604020202020204" pitchFamily="34" charset="-122"/>
              <a:cs typeface="Arial Unicode MS" panose="020B0604020202020204" pitchFamily="34" charset="-122"/>
            </a:endParaRPr>
          </a:p>
          <a:p>
            <a:pPr algn="just" defTabSz="952097" eaLnBrk="0" hangingPunct="0">
              <a:spcBef>
                <a:spcPct val="50000"/>
              </a:spcBef>
            </a:pPr>
            <a:endParaRPr lang="en-GB" altLang="zh-CN" sz="2800" b="1" dirty="0">
              <a:latin typeface="Arial Unicode MS" panose="020B0604020202020204" pitchFamily="34" charset="-122"/>
              <a:ea typeface="Arial Unicode MS" panose="020B0604020202020204" pitchFamily="34" charset="-122"/>
              <a:cs typeface="Arial Unicode MS" panose="020B0604020202020204" pitchFamily="34" charset="-122"/>
            </a:endParaRPr>
          </a:p>
          <a:p>
            <a:pPr algn="just" defTabSz="952097" eaLnBrk="0" hangingPunct="0">
              <a:spcBef>
                <a:spcPct val="50000"/>
              </a:spcBef>
            </a:pPr>
            <a:endParaRPr lang="en-GB" altLang="zh-CN" sz="2800" b="1" dirty="0" smtClean="0">
              <a:latin typeface="Arial Unicode MS" panose="020B0604020202020204" pitchFamily="34" charset="-122"/>
              <a:ea typeface="Arial Unicode MS" panose="020B0604020202020204" pitchFamily="34" charset="-122"/>
              <a:cs typeface="Arial Unicode MS" panose="020B0604020202020204" pitchFamily="34" charset="-122"/>
            </a:endParaRPr>
          </a:p>
          <a:p>
            <a:pPr algn="just" defTabSz="952097" eaLnBrk="0" hangingPunct="0">
              <a:spcBef>
                <a:spcPct val="50000"/>
              </a:spcBef>
            </a:pPr>
            <a:endParaRPr lang="en-GB" altLang="zh-CN" sz="2800" dirty="0">
              <a:latin typeface="Arial Unicode MS" panose="020B0604020202020204" pitchFamily="34" charset="-122"/>
              <a:ea typeface="Arial Unicode MS" panose="020B0604020202020204" pitchFamily="34" charset="-122"/>
              <a:cs typeface="Arial Unicode MS" panose="020B0604020202020204" pitchFamily="34" charset="-122"/>
            </a:endParaRPr>
          </a:p>
          <a:p>
            <a:pPr algn="just" defTabSz="952097" eaLnBrk="0" hangingPunct="0">
              <a:spcBef>
                <a:spcPct val="50000"/>
              </a:spcBef>
            </a:pPr>
            <a:endParaRPr lang="en-GB" altLang="zh-CN" sz="2800" dirty="0" smtClean="0">
              <a:latin typeface="Arial Unicode MS" panose="020B0604020202020204" pitchFamily="34" charset="-122"/>
              <a:ea typeface="Arial Unicode MS" panose="020B0604020202020204" pitchFamily="34" charset="-122"/>
              <a:cs typeface="Arial Unicode MS" panose="020B0604020202020204" pitchFamily="34" charset="-122"/>
            </a:endParaRPr>
          </a:p>
          <a:p>
            <a:pPr algn="just" defTabSz="952097" eaLnBrk="0" hangingPunct="0">
              <a:spcBef>
                <a:spcPct val="50000"/>
              </a:spcBef>
            </a:pPr>
            <a:endParaRPr lang="en-GB" altLang="zh-CN" sz="2800" dirty="0">
              <a:latin typeface="Arial Unicode MS" panose="020B0604020202020204" pitchFamily="34" charset="-122"/>
              <a:ea typeface="Arial Unicode MS" panose="020B0604020202020204" pitchFamily="34" charset="-122"/>
              <a:cs typeface="Arial Unicode MS" panose="020B0604020202020204" pitchFamily="34" charset="-122"/>
            </a:endParaRPr>
          </a:p>
          <a:p>
            <a:pPr algn="just" defTabSz="952097" eaLnBrk="0" hangingPunct="0">
              <a:spcBef>
                <a:spcPct val="50000"/>
              </a:spcBef>
            </a:pPr>
            <a:endParaRPr lang="en-GB" altLang="zh-CN" sz="2800" dirty="0" smtClean="0">
              <a:latin typeface="Arial Unicode MS" panose="020B0604020202020204" pitchFamily="34" charset="-122"/>
              <a:ea typeface="Arial Unicode MS" panose="020B0604020202020204" pitchFamily="34" charset="-122"/>
              <a:cs typeface="Arial Unicode MS" panose="020B0604020202020204" pitchFamily="34" charset="-122"/>
            </a:endParaRPr>
          </a:p>
          <a:p>
            <a:pPr algn="just" defTabSz="952097" eaLnBrk="0" hangingPunct="0">
              <a:spcBef>
                <a:spcPct val="50000"/>
              </a:spcBef>
            </a:pPr>
            <a:endParaRPr lang="en-GB" altLang="zh-CN" sz="2800" dirty="0">
              <a:latin typeface="Arial Unicode MS" panose="020B0604020202020204" pitchFamily="34" charset="-122"/>
              <a:ea typeface="Arial Unicode MS" panose="020B0604020202020204" pitchFamily="34" charset="-122"/>
              <a:cs typeface="Arial Unicode MS" panose="020B0604020202020204" pitchFamily="34" charset="-122"/>
            </a:endParaRPr>
          </a:p>
          <a:p>
            <a:pPr algn="just" defTabSz="952097" eaLnBrk="0" hangingPunct="0">
              <a:spcBef>
                <a:spcPct val="50000"/>
              </a:spcBef>
            </a:pPr>
            <a:endParaRPr lang="en-GB" altLang="zh-CN" sz="2800" dirty="0" smtClean="0">
              <a:latin typeface="Arial Unicode MS" panose="020B0604020202020204" pitchFamily="34" charset="-122"/>
              <a:ea typeface="Arial Unicode MS" panose="020B0604020202020204" pitchFamily="34" charset="-122"/>
              <a:cs typeface="Arial Unicode MS" panose="020B0604020202020204" pitchFamily="34" charset="-122"/>
            </a:endParaRPr>
          </a:p>
          <a:p>
            <a:pPr algn="just" defTabSz="952097" eaLnBrk="0" hangingPunct="0">
              <a:spcBef>
                <a:spcPct val="50000"/>
              </a:spcBef>
            </a:pPr>
            <a:endParaRPr lang="en-GB" altLang="zh-CN" sz="2800" dirty="0">
              <a:latin typeface="Arial Unicode MS" panose="020B0604020202020204" pitchFamily="34" charset="-122"/>
              <a:ea typeface="Arial Unicode MS" panose="020B0604020202020204" pitchFamily="34" charset="-122"/>
              <a:cs typeface="Arial Unicode MS" panose="020B0604020202020204" pitchFamily="34" charset="-122"/>
            </a:endParaRPr>
          </a:p>
          <a:p>
            <a:pPr algn="just" defTabSz="952097" eaLnBrk="0" hangingPunct="0">
              <a:spcBef>
                <a:spcPct val="50000"/>
              </a:spcBef>
            </a:pPr>
            <a:endParaRPr lang="en-GB" altLang="zh-CN" sz="2800" dirty="0" smtClean="0">
              <a:latin typeface="Arial Unicode MS" panose="020B0604020202020204" pitchFamily="34" charset="-122"/>
              <a:ea typeface="Arial Unicode MS" panose="020B0604020202020204" pitchFamily="34" charset="-122"/>
              <a:cs typeface="Arial Unicode MS" panose="020B0604020202020204" pitchFamily="34" charset="-122"/>
            </a:endParaRPr>
          </a:p>
          <a:p>
            <a:pPr algn="just" defTabSz="952097" eaLnBrk="0" hangingPunct="0">
              <a:spcBef>
                <a:spcPct val="50000"/>
              </a:spcBef>
            </a:pPr>
            <a:endParaRPr lang="en-GB" altLang="zh-CN" sz="2800" dirty="0" smtClean="0">
              <a:latin typeface="Arial Unicode MS" panose="020B0604020202020204" pitchFamily="34" charset="-122"/>
              <a:ea typeface="Arial Unicode MS" panose="020B0604020202020204" pitchFamily="34" charset="-122"/>
              <a:cs typeface="Arial Unicode MS" panose="020B0604020202020204" pitchFamily="34" charset="-122"/>
            </a:endParaRPr>
          </a:p>
          <a:p>
            <a:pPr algn="just" defTabSz="952097" eaLnBrk="0" hangingPunct="0">
              <a:spcBef>
                <a:spcPct val="50000"/>
              </a:spcBef>
            </a:pPr>
            <a:endParaRPr lang="en-GB" altLang="zh-CN" sz="2800" dirty="0" smtClean="0">
              <a:latin typeface="Arial Unicode MS" panose="020B0604020202020204" pitchFamily="34" charset="-122"/>
              <a:ea typeface="Arial Unicode MS" panose="020B0604020202020204" pitchFamily="34" charset="-122"/>
              <a:cs typeface="Arial Unicode MS" panose="020B0604020202020204" pitchFamily="34" charset="-122"/>
            </a:endParaRPr>
          </a:p>
          <a:p>
            <a:pPr algn="just" defTabSz="952097" eaLnBrk="0" hangingPunct="0">
              <a:spcBef>
                <a:spcPct val="50000"/>
              </a:spcBef>
            </a:pPr>
            <a:endParaRPr lang="en-GB" altLang="zh-CN" sz="2800" dirty="0">
              <a:latin typeface="Arial Unicode MS" panose="020B0604020202020204" pitchFamily="34" charset="-122"/>
              <a:ea typeface="Arial Unicode MS" panose="020B0604020202020204" pitchFamily="34" charset="-122"/>
              <a:cs typeface="Arial Unicode MS" panose="020B0604020202020204" pitchFamily="34" charset="-122"/>
            </a:endParaRPr>
          </a:p>
          <a:p>
            <a:pPr algn="just" defTabSz="952097" eaLnBrk="0" hangingPunct="0">
              <a:spcBef>
                <a:spcPct val="50000"/>
              </a:spcBef>
            </a:pPr>
            <a:endParaRPr lang="en-GB" altLang="zh-CN" sz="2800" dirty="0" smtClean="0">
              <a:latin typeface="Arial Unicode MS" panose="020B0604020202020204" pitchFamily="34" charset="-122"/>
              <a:ea typeface="Arial Unicode MS" panose="020B0604020202020204" pitchFamily="34" charset="-122"/>
              <a:cs typeface="Arial Unicode MS" panose="020B0604020202020204" pitchFamily="34" charset="-122"/>
            </a:endParaRPr>
          </a:p>
          <a:p>
            <a:pPr algn="just" defTabSz="952097" eaLnBrk="0" hangingPunct="0">
              <a:spcBef>
                <a:spcPct val="50000"/>
              </a:spcBef>
            </a:pPr>
            <a:endParaRPr lang="en-GB" altLang="zh-CN" sz="2800" dirty="0">
              <a:latin typeface="Arial Unicode MS" panose="020B0604020202020204" pitchFamily="34" charset="-122"/>
              <a:ea typeface="Arial Unicode MS" panose="020B0604020202020204" pitchFamily="34" charset="-122"/>
              <a:cs typeface="Arial Unicode MS" panose="020B0604020202020204" pitchFamily="34" charset="-122"/>
            </a:endParaRPr>
          </a:p>
          <a:p>
            <a:pPr algn="just" defTabSz="952097" eaLnBrk="0" hangingPunct="0">
              <a:spcBef>
                <a:spcPct val="50000"/>
              </a:spcBef>
            </a:pPr>
            <a:endParaRPr lang="en-GB" altLang="zh-CN" sz="2800" dirty="0" smtClean="0">
              <a:latin typeface="Arial Unicode MS" panose="020B0604020202020204" pitchFamily="34" charset="-122"/>
              <a:ea typeface="Arial Unicode MS" panose="020B0604020202020204" pitchFamily="34" charset="-122"/>
              <a:cs typeface="Arial Unicode MS" panose="020B0604020202020204" pitchFamily="34" charset="-122"/>
            </a:endParaRPr>
          </a:p>
          <a:p>
            <a:pPr algn="just" defTabSz="952097" eaLnBrk="0" hangingPunct="0">
              <a:spcBef>
                <a:spcPct val="50000"/>
              </a:spcBef>
            </a:pPr>
            <a:endParaRPr lang="en-GB" altLang="zh-CN" sz="2800" dirty="0" smtClean="0">
              <a:latin typeface="Arial Unicode MS" panose="020B0604020202020204" pitchFamily="34" charset="-122"/>
              <a:ea typeface="Arial Unicode MS" panose="020B0604020202020204" pitchFamily="34" charset="-122"/>
              <a:cs typeface="Arial Unicode MS" panose="020B0604020202020204" pitchFamily="34" charset="-122"/>
            </a:endParaRPr>
          </a:p>
          <a:p>
            <a:pPr algn="just" defTabSz="952097" eaLnBrk="0" hangingPunct="0">
              <a:spcBef>
                <a:spcPct val="50000"/>
              </a:spcBef>
            </a:pPr>
            <a:endParaRPr lang="en-GB" altLang="zh-CN" sz="2800" dirty="0" smtClean="0">
              <a:latin typeface="Arial Unicode MS" panose="020B0604020202020204" pitchFamily="34" charset="-122"/>
              <a:ea typeface="Arial Unicode MS" panose="020B0604020202020204" pitchFamily="34" charset="-122"/>
              <a:cs typeface="Arial Unicode MS" panose="020B0604020202020204" pitchFamily="34" charset="-122"/>
            </a:endParaRPr>
          </a:p>
          <a:p>
            <a:pPr algn="just" defTabSz="952097" eaLnBrk="0" hangingPunct="0">
              <a:spcBef>
                <a:spcPct val="50000"/>
              </a:spcBef>
            </a:pPr>
            <a:endParaRPr lang="en-AU" sz="2800" dirty="0" smtClean="0">
              <a:latin typeface="Arial Unicode MS" panose="020B0604020202020204" pitchFamily="34" charset="-122"/>
              <a:ea typeface="Arial Unicode MS" panose="020B0604020202020204" pitchFamily="34" charset="-122"/>
              <a:cs typeface="Arial Unicode MS" panose="020B0604020202020204" pitchFamily="34" charset="-122"/>
            </a:endParaRPr>
          </a:p>
          <a:p>
            <a:pPr algn="just" defTabSz="952097" eaLnBrk="0" hangingPunct="0">
              <a:spcBef>
                <a:spcPct val="50000"/>
              </a:spcBef>
            </a:pPr>
            <a:endParaRPr lang="en-AU" sz="2800" dirty="0">
              <a:latin typeface="Arial Unicode MS" panose="020B0604020202020204" pitchFamily="34" charset="-122"/>
              <a:ea typeface="Arial Unicode MS" panose="020B0604020202020204" pitchFamily="34" charset="-122"/>
              <a:cs typeface="Arial Unicode MS" panose="020B0604020202020204" pitchFamily="34" charset="-122"/>
            </a:endParaRPr>
          </a:p>
          <a:p>
            <a:pPr algn="just" defTabSz="952097" eaLnBrk="0" hangingPunct="0">
              <a:spcBef>
                <a:spcPct val="50000"/>
              </a:spcBef>
            </a:pPr>
            <a:endParaRPr lang="en-AU" sz="2800" dirty="0" smtClean="0">
              <a:latin typeface="Arial Unicode MS" panose="020B0604020202020204" pitchFamily="34" charset="-122"/>
              <a:ea typeface="Arial Unicode MS" panose="020B0604020202020204" pitchFamily="34" charset="-122"/>
              <a:cs typeface="Arial Unicode MS" panose="020B0604020202020204" pitchFamily="34" charset="-122"/>
            </a:endParaRPr>
          </a:p>
          <a:p>
            <a:pPr algn="just" defTabSz="952097" eaLnBrk="0" hangingPunct="0">
              <a:spcBef>
                <a:spcPct val="50000"/>
              </a:spcBef>
            </a:pPr>
            <a:endParaRPr lang="en-AU" sz="2800" dirty="0">
              <a:latin typeface="Arial Unicode MS" panose="020B0604020202020204" pitchFamily="34" charset="-122"/>
              <a:ea typeface="Arial Unicode MS" panose="020B0604020202020204" pitchFamily="34" charset="-122"/>
              <a:cs typeface="Arial Unicode MS" panose="020B0604020202020204" pitchFamily="34" charset="-122"/>
            </a:endParaRPr>
          </a:p>
          <a:p>
            <a:pPr algn="just" defTabSz="952097" eaLnBrk="0" hangingPunct="0">
              <a:spcBef>
                <a:spcPct val="50000"/>
              </a:spcBef>
            </a:pPr>
            <a:endParaRPr lang="en-AU" sz="2800" dirty="0" smtClean="0">
              <a:latin typeface="Arial Unicode MS" panose="020B0604020202020204" pitchFamily="34" charset="-122"/>
              <a:ea typeface="Arial Unicode MS" panose="020B0604020202020204" pitchFamily="34" charset="-122"/>
              <a:cs typeface="Arial Unicode MS" panose="020B0604020202020204" pitchFamily="34" charset="-122"/>
            </a:endParaRPr>
          </a:p>
          <a:p>
            <a:pPr algn="just" defTabSz="952097" eaLnBrk="0" hangingPunct="0">
              <a:spcBef>
                <a:spcPct val="50000"/>
              </a:spcBef>
            </a:pPr>
            <a:endParaRPr lang="en-AU" sz="2800" dirty="0">
              <a:latin typeface="Arial Unicode MS" panose="020B0604020202020204" pitchFamily="34" charset="-122"/>
              <a:ea typeface="Arial Unicode MS" panose="020B0604020202020204" pitchFamily="34" charset="-122"/>
              <a:cs typeface="Arial Unicode MS" panose="020B0604020202020204" pitchFamily="34" charset="-122"/>
            </a:endParaRPr>
          </a:p>
          <a:p>
            <a:pPr algn="just" defTabSz="952097" eaLnBrk="0" hangingPunct="0">
              <a:spcBef>
                <a:spcPct val="50000"/>
              </a:spcBef>
            </a:pPr>
            <a:endParaRPr lang="en-AU" sz="2800" dirty="0" smtClean="0">
              <a:latin typeface="Arial Unicode MS" panose="020B0604020202020204" pitchFamily="34" charset="-122"/>
              <a:ea typeface="Arial Unicode MS" panose="020B0604020202020204" pitchFamily="34" charset="-122"/>
              <a:cs typeface="Arial Unicode MS" panose="020B0604020202020204" pitchFamily="34" charset="-122"/>
            </a:endParaRPr>
          </a:p>
          <a:p>
            <a:pPr algn="just" defTabSz="952097" eaLnBrk="0" hangingPunct="0">
              <a:spcBef>
                <a:spcPct val="50000"/>
              </a:spcBef>
            </a:pPr>
            <a:endParaRPr lang="en-AU" sz="2800" dirty="0">
              <a:latin typeface="Arial Unicode MS" panose="020B0604020202020204" pitchFamily="34" charset="-122"/>
              <a:ea typeface="Arial Unicode MS" panose="020B0604020202020204" pitchFamily="34" charset="-122"/>
              <a:cs typeface="Arial Unicode MS" panose="020B0604020202020204" pitchFamily="34" charset="-122"/>
            </a:endParaRPr>
          </a:p>
          <a:p>
            <a:pPr algn="just" defTabSz="952097" eaLnBrk="0" hangingPunct="0">
              <a:spcBef>
                <a:spcPct val="50000"/>
              </a:spcBef>
            </a:pPr>
            <a:endParaRPr lang="en-AU" sz="2800" dirty="0" smtClean="0">
              <a:latin typeface="Arial Unicode MS" panose="020B0604020202020204" pitchFamily="34" charset="-122"/>
              <a:ea typeface="Arial Unicode MS" panose="020B0604020202020204" pitchFamily="34" charset="-122"/>
              <a:cs typeface="Arial Unicode MS" panose="020B0604020202020204" pitchFamily="34" charset="-122"/>
            </a:endParaRPr>
          </a:p>
          <a:p>
            <a:pPr algn="just" defTabSz="952097" eaLnBrk="0" hangingPunct="0">
              <a:spcBef>
                <a:spcPct val="50000"/>
              </a:spcBef>
            </a:pPr>
            <a:endParaRPr lang="en-AU" sz="2800" dirty="0" smtClean="0">
              <a:latin typeface="Arial Unicode MS" panose="020B0604020202020204" pitchFamily="34" charset="-122"/>
              <a:ea typeface="Arial Unicode MS" panose="020B0604020202020204" pitchFamily="34" charset="-122"/>
              <a:cs typeface="Arial Unicode MS" panose="020B0604020202020204" pitchFamily="34" charset="-122"/>
            </a:endParaRPr>
          </a:p>
          <a:p>
            <a:pPr defTabSz="952097" eaLnBrk="0" hangingPunct="0">
              <a:spcBef>
                <a:spcPct val="50000"/>
              </a:spcBef>
            </a:pPr>
            <a:endParaRPr lang="en-AU" sz="3000" dirty="0" smtClean="0">
              <a:solidFill>
                <a:srgbClr val="00345B"/>
              </a:solidFill>
              <a:latin typeface="+mj-lt"/>
            </a:endParaRPr>
          </a:p>
          <a:p>
            <a:pPr defTabSz="952097" eaLnBrk="0" hangingPunct="0">
              <a:spcBef>
                <a:spcPct val="50000"/>
              </a:spcBef>
            </a:pPr>
            <a:endParaRPr lang="en-AU" sz="3000" dirty="0">
              <a:solidFill>
                <a:srgbClr val="00345B"/>
              </a:solidFill>
              <a:latin typeface="+mj-lt"/>
            </a:endParaRPr>
          </a:p>
        </p:txBody>
      </p:sp>
      <p:sp>
        <p:nvSpPr>
          <p:cNvPr id="31" name="文本框 30"/>
          <p:cNvSpPr txBox="1"/>
          <p:nvPr/>
        </p:nvSpPr>
        <p:spPr>
          <a:xfrm>
            <a:off x="5159070" y="32454977"/>
            <a:ext cx="5576198" cy="461665"/>
          </a:xfrm>
          <a:prstGeom prst="rect">
            <a:avLst/>
          </a:prstGeom>
          <a:noFill/>
        </p:spPr>
        <p:txBody>
          <a:bodyPr wrap="square" rtlCol="0">
            <a:spAutoFit/>
          </a:bodyPr>
          <a:lstStyle/>
          <a:p>
            <a:pPr algn="ctr"/>
            <a:r>
              <a:rPr lang="en-GB" altLang="zh-CN" sz="2400" dirty="0" smtClean="0"/>
              <a:t>Table </a:t>
            </a:r>
            <a:r>
              <a:rPr lang="en-GB" altLang="zh-CN" sz="2400" dirty="0" smtClean="0"/>
              <a:t>1. </a:t>
            </a:r>
            <a:r>
              <a:rPr lang="en-GB" altLang="zh-CN" sz="2400" dirty="0" smtClean="0"/>
              <a:t>FNP flow rates and Re</a:t>
            </a:r>
            <a:endParaRPr lang="zh-CN" altLang="en-US" sz="2400" dirty="0"/>
          </a:p>
        </p:txBody>
      </p:sp>
      <p:sp>
        <p:nvSpPr>
          <p:cNvPr id="33" name="文本框 32"/>
          <p:cNvSpPr txBox="1"/>
          <p:nvPr/>
        </p:nvSpPr>
        <p:spPr>
          <a:xfrm>
            <a:off x="1281711" y="35386889"/>
            <a:ext cx="5258517" cy="830997"/>
          </a:xfrm>
          <a:prstGeom prst="rect">
            <a:avLst/>
          </a:prstGeom>
          <a:noFill/>
        </p:spPr>
        <p:txBody>
          <a:bodyPr wrap="square" rtlCol="0">
            <a:spAutoFit/>
          </a:bodyPr>
          <a:lstStyle/>
          <a:p>
            <a:pPr algn="ctr"/>
            <a:r>
              <a:rPr lang="en-GB" altLang="zh-CN" sz="2400" dirty="0" smtClean="0"/>
              <a:t>Table </a:t>
            </a:r>
            <a:r>
              <a:rPr lang="en-GB" altLang="zh-CN" sz="2400" dirty="0" smtClean="0"/>
              <a:t>2. </a:t>
            </a:r>
            <a:r>
              <a:rPr lang="en-GB" altLang="zh-CN" sz="2400" dirty="0"/>
              <a:t>Particle size, stability and pH before and after </a:t>
            </a:r>
            <a:r>
              <a:rPr lang="en-US" altLang="zh-CN" sz="2400" dirty="0"/>
              <a:t>secondary </a:t>
            </a:r>
            <a:r>
              <a:rPr lang="en-US" altLang="zh-CN" sz="2400" dirty="0" smtClean="0"/>
              <a:t>dilution</a:t>
            </a:r>
            <a:endParaRPr lang="zh-CN" altLang="en-US" sz="2400" dirty="0"/>
          </a:p>
        </p:txBody>
      </p:sp>
      <p:sp>
        <p:nvSpPr>
          <p:cNvPr id="45" name="文本框 44"/>
          <p:cNvSpPr txBox="1"/>
          <p:nvPr/>
        </p:nvSpPr>
        <p:spPr>
          <a:xfrm>
            <a:off x="15802863" y="6386497"/>
            <a:ext cx="13831632" cy="3754874"/>
          </a:xfrm>
          <a:prstGeom prst="rect">
            <a:avLst/>
          </a:prstGeom>
          <a:noFill/>
        </p:spPr>
        <p:txBody>
          <a:bodyPr wrap="square" rtlCol="0">
            <a:spAutoFit/>
          </a:bodyPr>
          <a:lstStyle/>
          <a:p>
            <a:pPr algn="just" defTabSz="952097" eaLnBrk="0" hangingPunct="0">
              <a:spcBef>
                <a:spcPct val="50000"/>
              </a:spcBef>
            </a:pPr>
            <a:r>
              <a:rPr lang="en-GB" altLang="zh-CN" sz="2800" b="1" dirty="0">
                <a:latin typeface="Arial Unicode MS" panose="020B0604020202020204" pitchFamily="34" charset="-122"/>
                <a:ea typeface="Arial Unicode MS" panose="020B0604020202020204" pitchFamily="34" charset="-122"/>
                <a:cs typeface="Arial Unicode MS" panose="020B0604020202020204" pitchFamily="34" charset="-122"/>
              </a:rPr>
              <a:t>Tangential flow </a:t>
            </a:r>
            <a:r>
              <a:rPr lang="en-GB" altLang="zh-CN" sz="2800" b="1" dirty="0" smtClean="0">
                <a:latin typeface="Arial Unicode MS" panose="020B0604020202020204" pitchFamily="34" charset="-122"/>
                <a:ea typeface="Arial Unicode MS" panose="020B0604020202020204" pitchFamily="34" charset="-122"/>
                <a:cs typeface="Arial Unicode MS" panose="020B0604020202020204" pitchFamily="34" charset="-122"/>
              </a:rPr>
              <a:t>filtration</a:t>
            </a:r>
          </a:p>
          <a:p>
            <a:pPr algn="just" defTabSz="952097" eaLnBrk="0" hangingPunct="0">
              <a:spcBef>
                <a:spcPct val="50000"/>
              </a:spcBef>
            </a:pPr>
            <a:r>
              <a:rPr lang="en-US" altLang="zh-CN" sz="2800" dirty="0">
                <a:latin typeface="Arial" panose="020B0604020202020204" pitchFamily="34" charset="0"/>
                <a:ea typeface="Arial Unicode MS" panose="020B0604020202020204" pitchFamily="34" charset="-122"/>
                <a:cs typeface="Arial" panose="020B0604020202020204" pitchFamily="34" charset="0"/>
              </a:rPr>
              <a:t>The TFF step was necessary; otherwise, there would be a tremendous volume of suspension to be spray dried, making the manufacturing process uneconomical. A concentration factor of 17 was aimed for in the TFF step. After TFF, the concentration of LUM in the suspension was determined to be 12.75 mg/</a:t>
            </a:r>
            <a:r>
              <a:rPr lang="en-US" altLang="zh-CN" sz="2800" dirty="0" err="1">
                <a:latin typeface="Arial" panose="020B0604020202020204" pitchFamily="34" charset="0"/>
                <a:ea typeface="Arial Unicode MS" panose="020B0604020202020204" pitchFamily="34" charset="-122"/>
                <a:cs typeface="Arial" panose="020B0604020202020204" pitchFamily="34" charset="0"/>
              </a:rPr>
              <a:t>mL.</a:t>
            </a:r>
            <a:r>
              <a:rPr lang="en-US" altLang="zh-CN" sz="2800" dirty="0">
                <a:latin typeface="Arial" panose="020B0604020202020204" pitchFamily="34" charset="0"/>
                <a:ea typeface="Arial Unicode MS" panose="020B0604020202020204" pitchFamily="34" charset="-122"/>
                <a:cs typeface="Arial" panose="020B0604020202020204" pitchFamily="34" charset="0"/>
              </a:rPr>
              <a:t> The increase in the size of nanoparticles in the TFF step (as can be seen in </a:t>
            </a:r>
            <a:r>
              <a:rPr lang="en-US" altLang="zh-CN" sz="2800" dirty="0" smtClean="0">
                <a:latin typeface="Arial" panose="020B0604020202020204" pitchFamily="34" charset="0"/>
                <a:ea typeface="Arial Unicode MS" panose="020B0604020202020204" pitchFamily="34" charset="-122"/>
                <a:cs typeface="Arial" panose="020B0604020202020204" pitchFamily="34" charset="0"/>
              </a:rPr>
              <a:t>Table </a:t>
            </a:r>
            <a:r>
              <a:rPr lang="en-US" altLang="zh-CN" sz="2800" dirty="0">
                <a:latin typeface="Arial" panose="020B0604020202020204" pitchFamily="34" charset="0"/>
                <a:ea typeface="Arial Unicode MS" panose="020B0604020202020204" pitchFamily="34" charset="-122"/>
                <a:cs typeface="Arial" panose="020B0604020202020204" pitchFamily="34" charset="0"/>
              </a:rPr>
              <a:t>4) was caused by the intensive stress environment in the process, but the particle size still remained in the </a:t>
            </a:r>
            <a:r>
              <a:rPr lang="en-US" altLang="zh-CN" sz="2800" dirty="0" err="1">
                <a:latin typeface="Arial" panose="020B0604020202020204" pitchFamily="34" charset="0"/>
                <a:ea typeface="Arial Unicode MS" panose="020B0604020202020204" pitchFamily="34" charset="-122"/>
                <a:cs typeface="Arial" panose="020B0604020202020204" pitchFamily="34" charset="0"/>
              </a:rPr>
              <a:t>nanosize</a:t>
            </a:r>
            <a:r>
              <a:rPr lang="en-US" altLang="zh-CN" sz="2800" dirty="0">
                <a:latin typeface="Arial" panose="020B0604020202020204" pitchFamily="34" charset="0"/>
                <a:ea typeface="Arial Unicode MS" panose="020B0604020202020204" pitchFamily="34" charset="-122"/>
                <a:cs typeface="Arial" panose="020B0604020202020204" pitchFamily="34" charset="0"/>
              </a:rPr>
              <a:t> range.</a:t>
            </a:r>
          </a:p>
        </p:txBody>
      </p:sp>
      <p:sp>
        <p:nvSpPr>
          <p:cNvPr id="54" name="文本框 53"/>
          <p:cNvSpPr txBox="1"/>
          <p:nvPr/>
        </p:nvSpPr>
        <p:spPr>
          <a:xfrm>
            <a:off x="15691725" y="14177764"/>
            <a:ext cx="13942770" cy="2462213"/>
          </a:xfrm>
          <a:prstGeom prst="rect">
            <a:avLst/>
          </a:prstGeom>
          <a:noFill/>
        </p:spPr>
        <p:txBody>
          <a:bodyPr wrap="square" rtlCol="0">
            <a:spAutoFit/>
          </a:bodyPr>
          <a:lstStyle/>
          <a:p>
            <a:pPr algn="just" defTabSz="952097" eaLnBrk="0" hangingPunct="0">
              <a:spcBef>
                <a:spcPct val="50000"/>
              </a:spcBef>
            </a:pPr>
            <a:r>
              <a:rPr lang="en-GB" altLang="zh-CN" sz="2800" b="1" dirty="0" smtClean="0">
                <a:latin typeface="Arial Unicode MS" panose="020B0604020202020204" pitchFamily="34" charset="-122"/>
                <a:ea typeface="Arial Unicode MS" panose="020B0604020202020204" pitchFamily="34" charset="-122"/>
                <a:cs typeface="Arial Unicode MS" panose="020B0604020202020204" pitchFamily="34" charset="-122"/>
              </a:rPr>
              <a:t>Spray drying</a:t>
            </a:r>
          </a:p>
          <a:p>
            <a:pPr algn="just" defTabSz="952097" eaLnBrk="0" hangingPunct="0">
              <a:spcBef>
                <a:spcPct val="50000"/>
              </a:spcBef>
            </a:pPr>
            <a:r>
              <a:rPr lang="en-US" altLang="zh-CN" sz="2800" dirty="0" smtClean="0">
                <a:latin typeface="Arial" panose="020B0604020202020204" pitchFamily="34" charset="0"/>
                <a:ea typeface="Arial Unicode MS" panose="020B0604020202020204" pitchFamily="34" charset="-122"/>
                <a:cs typeface="Arial" panose="020B0604020202020204" pitchFamily="34" charset="0"/>
              </a:rPr>
              <a:t>The </a:t>
            </a:r>
            <a:r>
              <a:rPr lang="en-US" altLang="zh-CN" sz="2800" dirty="0">
                <a:latin typeface="Arial" panose="020B0604020202020204" pitchFamily="34" charset="0"/>
                <a:ea typeface="Arial Unicode MS" panose="020B0604020202020204" pitchFamily="34" charset="-122"/>
                <a:cs typeface="Arial" panose="020B0604020202020204" pitchFamily="34" charset="0"/>
              </a:rPr>
              <a:t>concentrated FNP suspension was mixed with a 15 </a:t>
            </a:r>
            <a:r>
              <a:rPr lang="en-US" altLang="zh-CN" sz="2800" dirty="0" err="1">
                <a:latin typeface="Arial" panose="020B0604020202020204" pitchFamily="34" charset="0"/>
                <a:ea typeface="Arial Unicode MS" panose="020B0604020202020204" pitchFamily="34" charset="-122"/>
                <a:cs typeface="Arial" panose="020B0604020202020204" pitchFamily="34" charset="0"/>
              </a:rPr>
              <a:t>wt</a:t>
            </a:r>
            <a:r>
              <a:rPr lang="en-US" altLang="zh-CN" sz="2800" dirty="0">
                <a:latin typeface="Arial" panose="020B0604020202020204" pitchFamily="34" charset="0"/>
                <a:ea typeface="Arial Unicode MS" panose="020B0604020202020204" pitchFamily="34" charset="-122"/>
                <a:cs typeface="Arial" panose="020B0604020202020204" pitchFamily="34" charset="0"/>
              </a:rPr>
              <a:t>% HPMC E3 solution to obtain a mass ratio of 1:1 between nanoparticles and E3. LUM NPs prepared by this route demonstrated enhanced </a:t>
            </a:r>
            <a:r>
              <a:rPr lang="en-US" altLang="zh-CN" sz="2800" i="1" dirty="0">
                <a:latin typeface="Arial" panose="020B0604020202020204" pitchFamily="34" charset="0"/>
                <a:ea typeface="Arial Unicode MS" panose="020B0604020202020204" pitchFamily="34" charset="-122"/>
                <a:cs typeface="Arial" panose="020B0604020202020204" pitchFamily="34" charset="0"/>
              </a:rPr>
              <a:t>in-vivo</a:t>
            </a:r>
            <a:r>
              <a:rPr lang="en-US" altLang="zh-CN" sz="2800" dirty="0">
                <a:latin typeface="Arial" panose="020B0604020202020204" pitchFamily="34" charset="0"/>
                <a:ea typeface="Arial Unicode MS" panose="020B0604020202020204" pitchFamily="34" charset="-122"/>
                <a:cs typeface="Arial" panose="020B0604020202020204" pitchFamily="34" charset="0"/>
              </a:rPr>
              <a:t> bioavailability when compared with the original crystalline API.</a:t>
            </a:r>
            <a:endParaRPr lang="en-US" altLang="zh-CN" sz="2800" b="1" dirty="0">
              <a:latin typeface="Arial" panose="020B0604020202020204" pitchFamily="34" charset="0"/>
              <a:ea typeface="Arial Unicode MS" panose="020B0604020202020204" pitchFamily="34" charset="-122"/>
              <a:cs typeface="Arial" panose="020B0604020202020204" pitchFamily="34" charset="0"/>
            </a:endParaRPr>
          </a:p>
        </p:txBody>
      </p:sp>
      <p:sp>
        <p:nvSpPr>
          <p:cNvPr id="76" name="Rectangle 13"/>
          <p:cNvSpPr>
            <a:spLocks noChangeArrowheads="1"/>
          </p:cNvSpPr>
          <p:nvPr/>
        </p:nvSpPr>
        <p:spPr bwMode="auto">
          <a:xfrm>
            <a:off x="0" y="0"/>
            <a:ext cx="3027521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4" name="Rectangle 28">
            <a:extLst>
              <a:ext uri="{FF2B5EF4-FFF2-40B4-BE49-F238E27FC236}">
                <a16:creationId xmlns:a16="http://schemas.microsoft.com/office/drawing/2014/main" id="{DD5F5506-CF59-47A7-BBE3-EA4500039DD2}"/>
              </a:ext>
            </a:extLst>
          </p:cNvPr>
          <p:cNvSpPr>
            <a:spLocks noChangeArrowheads="1"/>
          </p:cNvSpPr>
          <p:nvPr/>
        </p:nvSpPr>
        <p:spPr bwMode="auto">
          <a:xfrm>
            <a:off x="195020" y="39664168"/>
            <a:ext cx="29745232" cy="2940085"/>
          </a:xfrm>
          <a:prstGeom prst="rect">
            <a:avLst/>
          </a:prstGeom>
          <a:solidFill>
            <a:schemeClr val="bg1">
              <a:lumMod val="65000"/>
              <a:alpha val="20000"/>
            </a:schemeClr>
          </a:solidFill>
          <a:ln w="12700">
            <a:solidFill>
              <a:srgbClr val="862564"/>
            </a:solidFill>
            <a:miter lim="800000"/>
            <a:headEnd/>
            <a:tailEnd/>
          </a:ln>
          <a:effectLst/>
          <a:extLst/>
        </p:spPr>
        <p:txBody>
          <a:bodyPr lIns="375509" tIns="375509" rIns="375509" bIns="375509"/>
          <a:lstStyle/>
          <a:p>
            <a:pPr algn="just" defTabSz="952097" eaLnBrk="0" hangingPunct="0">
              <a:spcBef>
                <a:spcPct val="50000"/>
              </a:spcBef>
            </a:pPr>
            <a:r>
              <a:rPr lang="en-CA" sz="5500" b="1" cap="all" dirty="0" smtClean="0">
                <a:solidFill>
                  <a:srgbClr val="862564"/>
                </a:solidFill>
              </a:rPr>
              <a:t>FUNDING</a:t>
            </a:r>
          </a:p>
          <a:p>
            <a:pPr algn="just" defTabSz="952097" eaLnBrk="0" hangingPunct="0">
              <a:spcBef>
                <a:spcPct val="50000"/>
              </a:spcBef>
            </a:pPr>
            <a:r>
              <a:rPr lang="en-US" sz="2800" dirty="0" smtClean="0">
                <a:latin typeface="Arial Unicode MS" panose="020B0604020202020204" pitchFamily="34" charset="-122"/>
                <a:ea typeface="Arial Unicode MS" panose="020B0604020202020204" pitchFamily="34" charset="-122"/>
                <a:cs typeface="Arial Unicode MS" panose="020B0604020202020204" pitchFamily="34" charset="-122"/>
              </a:rPr>
              <a:t>This </a:t>
            </a:r>
            <a:r>
              <a:rPr lang="en-US" sz="2800" dirty="0">
                <a:latin typeface="Arial Unicode MS" panose="020B0604020202020204" pitchFamily="34" charset="-122"/>
                <a:ea typeface="Arial Unicode MS" panose="020B0604020202020204" pitchFamily="34" charset="-122"/>
                <a:cs typeface="Arial Unicode MS" panose="020B0604020202020204" pitchFamily="34" charset="-122"/>
              </a:rPr>
              <a:t>work was funded by the Bill &amp; Melinda Gates </a:t>
            </a:r>
            <a:r>
              <a:rPr lang="en-US" sz="2800" dirty="0" smtClean="0">
                <a:latin typeface="Arial Unicode MS" panose="020B0604020202020204" pitchFamily="34" charset="-122"/>
                <a:ea typeface="Arial Unicode MS" panose="020B0604020202020204" pitchFamily="34" charset="-122"/>
                <a:cs typeface="Arial Unicode MS" panose="020B0604020202020204" pitchFamily="34" charset="-122"/>
              </a:rPr>
              <a:t>Foundation.</a:t>
            </a:r>
          </a:p>
        </p:txBody>
      </p:sp>
      <p:sp>
        <p:nvSpPr>
          <p:cNvPr id="85" name="Rectangle 28">
            <a:extLst>
              <a:ext uri="{FF2B5EF4-FFF2-40B4-BE49-F238E27FC236}">
                <a16:creationId xmlns:a16="http://schemas.microsoft.com/office/drawing/2014/main" id="{DD5F5506-CF59-47A7-BBE3-EA4500039DD2}"/>
              </a:ext>
            </a:extLst>
          </p:cNvPr>
          <p:cNvSpPr>
            <a:spLocks noChangeArrowheads="1"/>
          </p:cNvSpPr>
          <p:nvPr/>
        </p:nvSpPr>
        <p:spPr bwMode="auto">
          <a:xfrm>
            <a:off x="15349918" y="39297754"/>
            <a:ext cx="14492128" cy="3228768"/>
          </a:xfrm>
          <a:prstGeom prst="rect">
            <a:avLst/>
          </a:prstGeom>
          <a:noFill/>
          <a:ln w="12700">
            <a:noFill/>
            <a:miter lim="800000"/>
            <a:headEnd/>
            <a:tailEnd/>
          </a:ln>
          <a:effectLst/>
          <a:extLst/>
        </p:spPr>
        <p:txBody>
          <a:bodyPr lIns="375509" tIns="375509" rIns="375509" bIns="375509"/>
          <a:lstStyle/>
          <a:p>
            <a:pPr algn="just" defTabSz="952097" eaLnBrk="0" hangingPunct="0">
              <a:spcBef>
                <a:spcPct val="50000"/>
              </a:spcBef>
            </a:pPr>
            <a:r>
              <a:rPr lang="en-CA" altLang="zh-CN" sz="5500" b="1" cap="all" dirty="0" smtClean="0">
                <a:solidFill>
                  <a:srgbClr val="862564"/>
                </a:solidFill>
              </a:rPr>
              <a:t>REFERENCE</a:t>
            </a:r>
            <a:endParaRPr lang="en-US" altLang="zh-CN" sz="5500" b="1" cap="all" dirty="0" smtClean="0">
              <a:solidFill>
                <a:srgbClr val="862564"/>
              </a:solidFill>
            </a:endParaRPr>
          </a:p>
          <a:p>
            <a:pPr algn="just" defTabSz="952097" eaLnBrk="0" hangingPunct="0">
              <a:spcBef>
                <a:spcPct val="50000"/>
              </a:spcBef>
            </a:pPr>
            <a:r>
              <a:rPr lang="en-CA" sz="2800" dirty="0" smtClean="0">
                <a:latin typeface="Arial Unicode MS" panose="020B0604020202020204" pitchFamily="34" charset="-122"/>
                <a:ea typeface="Arial Unicode MS" panose="020B0604020202020204" pitchFamily="34" charset="-122"/>
                <a:cs typeface="Arial Unicode MS" panose="020B0604020202020204" pitchFamily="34" charset="-122"/>
              </a:rPr>
              <a:t>Feng, J., Zhang, Y., McManus, S.A., Qian, R., </a:t>
            </a:r>
            <a:r>
              <a:rPr lang="en-CA" sz="2800" dirty="0" err="1" smtClean="0">
                <a:latin typeface="Arial Unicode MS" panose="020B0604020202020204" pitchFamily="34" charset="-122"/>
                <a:ea typeface="Arial Unicode MS" panose="020B0604020202020204" pitchFamily="34" charset="-122"/>
                <a:cs typeface="Arial Unicode MS" panose="020B0604020202020204" pitchFamily="34" charset="-122"/>
              </a:rPr>
              <a:t>Ristroph</a:t>
            </a:r>
            <a:r>
              <a:rPr lang="en-CA" sz="2800" dirty="0" smtClean="0">
                <a:latin typeface="Arial Unicode MS" panose="020B0604020202020204" pitchFamily="34" charset="-122"/>
                <a:ea typeface="Arial Unicode MS" panose="020B0604020202020204" pitchFamily="34" charset="-122"/>
                <a:cs typeface="Arial Unicode MS" panose="020B0604020202020204" pitchFamily="34" charset="-122"/>
              </a:rPr>
              <a:t>, K.D., </a:t>
            </a:r>
            <a:r>
              <a:rPr lang="en-CA" sz="2800" dirty="0" err="1" smtClean="0">
                <a:latin typeface="Arial Unicode MS" panose="020B0604020202020204" pitchFamily="34" charset="-122"/>
                <a:ea typeface="Arial Unicode MS" panose="020B0604020202020204" pitchFamily="34" charset="-122"/>
                <a:cs typeface="Arial Unicode MS" panose="020B0604020202020204" pitchFamily="34" charset="-122"/>
              </a:rPr>
              <a:t>Ramachandruni</a:t>
            </a:r>
            <a:r>
              <a:rPr lang="en-CA" sz="2800" dirty="0" smtClean="0">
                <a:latin typeface="Arial Unicode MS" panose="020B0604020202020204" pitchFamily="34" charset="-122"/>
                <a:ea typeface="Arial Unicode MS" panose="020B0604020202020204" pitchFamily="34" charset="-122"/>
                <a:cs typeface="Arial Unicode MS" panose="020B0604020202020204" pitchFamily="34" charset="-122"/>
              </a:rPr>
              <a:t>, H., Gong, K., White, C.E., </a:t>
            </a:r>
            <a:r>
              <a:rPr lang="en-CA" sz="2800" dirty="0" err="1" smtClean="0">
                <a:latin typeface="Arial Unicode MS" panose="020B0604020202020204" pitchFamily="34" charset="-122"/>
                <a:ea typeface="Arial Unicode MS" panose="020B0604020202020204" pitchFamily="34" charset="-122"/>
                <a:cs typeface="Arial Unicode MS" panose="020B0604020202020204" pitchFamily="34" charset="-122"/>
              </a:rPr>
              <a:t>Rawal</a:t>
            </a:r>
            <a:r>
              <a:rPr lang="en-CA" sz="2800" dirty="0" smtClean="0">
                <a:latin typeface="Arial Unicode MS" panose="020B0604020202020204" pitchFamily="34" charset="-122"/>
                <a:ea typeface="Arial Unicode MS" panose="020B0604020202020204" pitchFamily="34" charset="-122"/>
                <a:cs typeface="Arial Unicode MS" panose="020B0604020202020204" pitchFamily="34" charset="-122"/>
              </a:rPr>
              <a:t>, A. and </a:t>
            </a:r>
            <a:r>
              <a:rPr lang="en-CA" sz="2800" dirty="0" err="1" smtClean="0">
                <a:latin typeface="Arial Unicode MS" panose="020B0604020202020204" pitchFamily="34" charset="-122"/>
                <a:ea typeface="Arial Unicode MS" panose="020B0604020202020204" pitchFamily="34" charset="-122"/>
                <a:cs typeface="Arial Unicode MS" panose="020B0604020202020204" pitchFamily="34" charset="-122"/>
              </a:rPr>
              <a:t>Prud'homme</a:t>
            </a:r>
            <a:r>
              <a:rPr lang="en-CA" sz="2800" dirty="0" smtClean="0">
                <a:latin typeface="Arial Unicode MS" panose="020B0604020202020204" pitchFamily="34" charset="-122"/>
                <a:ea typeface="Arial Unicode MS" panose="020B0604020202020204" pitchFamily="34" charset="-122"/>
                <a:cs typeface="Arial Unicode MS" panose="020B0604020202020204" pitchFamily="34" charset="-122"/>
              </a:rPr>
              <a:t>, R.K., 2019. Amorphous nanoparticles by self-assembly: processing for controlled release of hydrophobic molecules. Soft matter, 15(11), pp.2400-2410.</a:t>
            </a:r>
            <a:r>
              <a:rPr lang="en-AU" sz="2500" dirty="0" smtClean="0">
                <a:solidFill>
                  <a:srgbClr val="00345B"/>
                </a:solidFill>
                <a:latin typeface="Arial" charset="0"/>
                <a:cs typeface="Arial" charset="0"/>
              </a:rPr>
              <a:t> </a:t>
            </a:r>
            <a:endParaRPr lang="en-US" sz="2500" dirty="0">
              <a:solidFill>
                <a:srgbClr val="00345B"/>
              </a:solidFill>
              <a:latin typeface="Arial" charset="0"/>
              <a:cs typeface="Arial" charset="0"/>
            </a:endParaRPr>
          </a:p>
        </p:txBody>
      </p:sp>
      <p:pic>
        <p:nvPicPr>
          <p:cNvPr id="2" name="图片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200716" y="3779561"/>
            <a:ext cx="3340615" cy="914402"/>
          </a:xfrm>
          <a:prstGeom prst="rect">
            <a:avLst/>
          </a:prstGeom>
        </p:spPr>
      </p:pic>
      <p:pic>
        <p:nvPicPr>
          <p:cNvPr id="49" name="图片 48"/>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647045" y="14284682"/>
            <a:ext cx="10547290" cy="7146950"/>
          </a:xfrm>
          <a:prstGeom prst="rect">
            <a:avLst/>
          </a:prstGeom>
          <a:noFill/>
        </p:spPr>
      </p:pic>
      <p:graphicFrame>
        <p:nvGraphicFramePr>
          <p:cNvPr id="61" name="对象 60"/>
          <p:cNvGraphicFramePr>
            <a:graphicFrameLocks noChangeAspect="1"/>
          </p:cNvGraphicFramePr>
          <p:nvPr>
            <p:extLst>
              <p:ext uri="{D42A27DB-BD31-4B8C-83A1-F6EECF244321}">
                <p14:modId xmlns:p14="http://schemas.microsoft.com/office/powerpoint/2010/main" val="1629041473"/>
              </p:ext>
            </p:extLst>
          </p:nvPr>
        </p:nvGraphicFramePr>
        <p:xfrm>
          <a:off x="7772477" y="36049837"/>
          <a:ext cx="3146667" cy="1969239"/>
        </p:xfrm>
        <a:graphic>
          <a:graphicData uri="http://schemas.openxmlformats.org/presentationml/2006/ole">
            <mc:AlternateContent xmlns:mc="http://schemas.openxmlformats.org/markup-compatibility/2006">
              <mc:Choice xmlns:v="urn:schemas-microsoft-com:vml" Requires="v">
                <p:oleObj spid="_x0000_s1068" name="CS ChemDraw Drawing" r:id="rId7" imgW="972024" imgH="607619" progId="ChemDraw.Document.6.0">
                  <p:embed/>
                </p:oleObj>
              </mc:Choice>
              <mc:Fallback>
                <p:oleObj name="CS ChemDraw Drawing" r:id="rId7" imgW="972024" imgH="607619" progId="ChemDraw.Document.6.0">
                  <p:embed/>
                  <p:pic>
                    <p:nvPicPr>
                      <p:cNvPr id="7" name="对象 6"/>
                      <p:cNvPicPr/>
                      <p:nvPr/>
                    </p:nvPicPr>
                    <p:blipFill>
                      <a:blip r:embed="rId8"/>
                      <a:stretch>
                        <a:fillRect/>
                      </a:stretch>
                    </p:blipFill>
                    <p:spPr>
                      <a:xfrm>
                        <a:off x="7772477" y="36049837"/>
                        <a:ext cx="3146667" cy="1969239"/>
                      </a:xfrm>
                      <a:prstGeom prst="rect">
                        <a:avLst/>
                      </a:prstGeom>
                    </p:spPr>
                  </p:pic>
                </p:oleObj>
              </mc:Fallback>
            </mc:AlternateContent>
          </a:graphicData>
        </a:graphic>
      </p:graphicFrame>
      <p:graphicFrame>
        <p:nvGraphicFramePr>
          <p:cNvPr id="62" name="对象 61"/>
          <p:cNvGraphicFramePr>
            <a:graphicFrameLocks noChangeAspect="1"/>
          </p:cNvGraphicFramePr>
          <p:nvPr>
            <p:extLst>
              <p:ext uri="{D42A27DB-BD31-4B8C-83A1-F6EECF244321}">
                <p14:modId xmlns:p14="http://schemas.microsoft.com/office/powerpoint/2010/main" val="1746963600"/>
              </p:ext>
            </p:extLst>
          </p:nvPr>
        </p:nvGraphicFramePr>
        <p:xfrm>
          <a:off x="11488680" y="36323170"/>
          <a:ext cx="2143581" cy="1609052"/>
        </p:xfrm>
        <a:graphic>
          <a:graphicData uri="http://schemas.openxmlformats.org/presentationml/2006/ole">
            <mc:AlternateContent xmlns:mc="http://schemas.openxmlformats.org/markup-compatibility/2006">
              <mc:Choice xmlns:v="urn:schemas-microsoft-com:vml" Requires="v">
                <p:oleObj spid="_x0000_s1069" name="CS ChemDraw Drawing" r:id="rId9" imgW="624552" imgH="469087" progId="ChemDraw.Document.6.0">
                  <p:embed/>
                </p:oleObj>
              </mc:Choice>
              <mc:Fallback>
                <p:oleObj name="CS ChemDraw Drawing" r:id="rId9" imgW="624552" imgH="469087" progId="ChemDraw.Document.6.0">
                  <p:embed/>
                  <p:pic>
                    <p:nvPicPr>
                      <p:cNvPr id="8" name="对象 7"/>
                      <p:cNvPicPr/>
                      <p:nvPr/>
                    </p:nvPicPr>
                    <p:blipFill>
                      <a:blip r:embed="rId10"/>
                      <a:stretch>
                        <a:fillRect/>
                      </a:stretch>
                    </p:blipFill>
                    <p:spPr>
                      <a:xfrm>
                        <a:off x="11488680" y="36323170"/>
                        <a:ext cx="2143581" cy="1609052"/>
                      </a:xfrm>
                      <a:prstGeom prst="rect">
                        <a:avLst/>
                      </a:prstGeom>
                    </p:spPr>
                  </p:pic>
                </p:oleObj>
              </mc:Fallback>
            </mc:AlternateContent>
          </a:graphicData>
        </a:graphic>
      </p:graphicFrame>
      <p:sp>
        <p:nvSpPr>
          <p:cNvPr id="64" name="文本框 63"/>
          <p:cNvSpPr txBox="1"/>
          <p:nvPr/>
        </p:nvSpPr>
        <p:spPr>
          <a:xfrm>
            <a:off x="8235498" y="38526710"/>
            <a:ext cx="5044115" cy="461665"/>
          </a:xfrm>
          <a:prstGeom prst="rect">
            <a:avLst/>
          </a:prstGeom>
          <a:noFill/>
        </p:spPr>
        <p:txBody>
          <a:bodyPr wrap="square" rtlCol="0">
            <a:spAutoFit/>
          </a:bodyPr>
          <a:lstStyle/>
          <a:p>
            <a:pPr algn="ctr"/>
            <a:r>
              <a:rPr lang="en-GB" altLang="zh-CN" sz="2400" dirty="0" smtClean="0"/>
              <a:t>Figure </a:t>
            </a:r>
            <a:r>
              <a:rPr lang="en-GB" altLang="zh-CN" sz="2400" dirty="0" smtClean="0"/>
              <a:t>2. </a:t>
            </a:r>
            <a:r>
              <a:rPr lang="en-GB" altLang="zh-CN" sz="2400" dirty="0" smtClean="0"/>
              <a:t>HPMCAS-HG ionisation</a:t>
            </a:r>
            <a:endParaRPr lang="zh-CN" altLang="en-US" sz="2400" dirty="0"/>
          </a:p>
        </p:txBody>
      </p:sp>
      <p:sp>
        <p:nvSpPr>
          <p:cNvPr id="65" name="文本框 64"/>
          <p:cNvSpPr txBox="1"/>
          <p:nvPr/>
        </p:nvSpPr>
        <p:spPr>
          <a:xfrm>
            <a:off x="8559369" y="37975341"/>
            <a:ext cx="2296652" cy="461665"/>
          </a:xfrm>
          <a:prstGeom prst="rect">
            <a:avLst/>
          </a:prstGeom>
          <a:noFill/>
        </p:spPr>
        <p:txBody>
          <a:bodyPr wrap="square" rtlCol="0">
            <a:spAutoFit/>
          </a:bodyPr>
          <a:lstStyle/>
          <a:p>
            <a:pPr algn="ctr"/>
            <a:r>
              <a:rPr lang="en-GB" altLang="zh-CN" sz="2400" dirty="0" smtClean="0"/>
              <a:t>Succinate group</a:t>
            </a:r>
            <a:endParaRPr lang="zh-CN" altLang="en-US" sz="2400" dirty="0"/>
          </a:p>
        </p:txBody>
      </p:sp>
      <p:sp>
        <p:nvSpPr>
          <p:cNvPr id="66" name="文本框 65"/>
          <p:cNvSpPr txBox="1"/>
          <p:nvPr/>
        </p:nvSpPr>
        <p:spPr>
          <a:xfrm>
            <a:off x="11136032" y="37994391"/>
            <a:ext cx="2084782" cy="461665"/>
          </a:xfrm>
          <a:prstGeom prst="rect">
            <a:avLst/>
          </a:prstGeom>
          <a:noFill/>
        </p:spPr>
        <p:txBody>
          <a:bodyPr wrap="square" rtlCol="0">
            <a:spAutoFit/>
          </a:bodyPr>
          <a:lstStyle/>
          <a:p>
            <a:pPr algn="ctr"/>
            <a:r>
              <a:rPr lang="en-GB" altLang="zh-CN" sz="2400" dirty="0" smtClean="0"/>
              <a:t>Acetyl group</a:t>
            </a:r>
            <a:endParaRPr lang="zh-CN" altLang="en-US" sz="2400" dirty="0"/>
          </a:p>
        </p:txBody>
      </p:sp>
      <p:graphicFrame>
        <p:nvGraphicFramePr>
          <p:cNvPr id="71" name="Table 20"/>
          <p:cNvGraphicFramePr>
            <a:graphicFrameLocks noGrp="1"/>
          </p:cNvGraphicFramePr>
          <p:nvPr>
            <p:extLst>
              <p:ext uri="{D42A27DB-BD31-4B8C-83A1-F6EECF244321}">
                <p14:modId xmlns:p14="http://schemas.microsoft.com/office/powerpoint/2010/main" val="729018291"/>
              </p:ext>
            </p:extLst>
          </p:nvPr>
        </p:nvGraphicFramePr>
        <p:xfrm>
          <a:off x="541435" y="36217886"/>
          <a:ext cx="6573828" cy="3108960"/>
        </p:xfrm>
        <a:graphic>
          <a:graphicData uri="http://schemas.openxmlformats.org/drawingml/2006/table">
            <a:tbl>
              <a:tblPr firstRow="1" bandRow="1">
                <a:tableStyleId>{21E4AEA4-8DFA-4A89-87EB-49C32662AFE0}</a:tableStyleId>
              </a:tblPr>
              <a:tblGrid>
                <a:gridCol w="2289815">
                  <a:extLst>
                    <a:ext uri="{9D8B030D-6E8A-4147-A177-3AD203B41FA5}">
                      <a16:colId xmlns:a16="http://schemas.microsoft.com/office/drawing/2014/main" val="20000"/>
                    </a:ext>
                  </a:extLst>
                </a:gridCol>
                <a:gridCol w="1836006">
                  <a:extLst>
                    <a:ext uri="{9D8B030D-6E8A-4147-A177-3AD203B41FA5}">
                      <a16:colId xmlns:a16="http://schemas.microsoft.com/office/drawing/2014/main" val="20001"/>
                    </a:ext>
                  </a:extLst>
                </a:gridCol>
                <a:gridCol w="1311432">
                  <a:extLst>
                    <a:ext uri="{9D8B030D-6E8A-4147-A177-3AD203B41FA5}">
                      <a16:colId xmlns:a16="http://schemas.microsoft.com/office/drawing/2014/main" val="20002"/>
                    </a:ext>
                  </a:extLst>
                </a:gridCol>
                <a:gridCol w="1136575">
                  <a:extLst>
                    <a:ext uri="{9D8B030D-6E8A-4147-A177-3AD203B41FA5}">
                      <a16:colId xmlns:a16="http://schemas.microsoft.com/office/drawing/2014/main" val="20003"/>
                    </a:ext>
                  </a:extLst>
                </a:gridCol>
              </a:tblGrid>
              <a:tr h="0">
                <a:tc>
                  <a:txBody>
                    <a:bodyPr/>
                    <a:lstStyle/>
                    <a:p>
                      <a:pPr marL="0" marR="0" lvl="0" indent="0" algn="ctr" defTabSz="3780038" rtl="0" eaLnBrk="1" fontAlgn="auto" latinLnBrk="0" hangingPunct="1">
                        <a:lnSpc>
                          <a:spcPct val="100000"/>
                        </a:lnSpc>
                        <a:spcBef>
                          <a:spcPts val="0"/>
                        </a:spcBef>
                        <a:spcAft>
                          <a:spcPts val="0"/>
                        </a:spcAft>
                        <a:buClrTx/>
                        <a:buSzTx/>
                        <a:buFontTx/>
                        <a:buNone/>
                        <a:tabLst/>
                        <a:defRPr/>
                      </a:pPr>
                      <a:endParaRPr lang="zh-CN" altLang="en-US" sz="2800" b="1" kern="1200" dirty="0">
                        <a:solidFill>
                          <a:schemeClr val="bg1"/>
                        </a:solidFill>
                        <a:latin typeface="+mn-lt"/>
                        <a:ea typeface="+mn-ea"/>
                        <a:cs typeface="+mn-cs"/>
                      </a:endParaRPr>
                    </a:p>
                  </a:txBody>
                  <a:tcPr anchor="ctr">
                    <a:solidFill>
                      <a:schemeClr val="accent1">
                        <a:lumMod val="75000"/>
                        <a:lumOff val="25000"/>
                      </a:schemeClr>
                    </a:solidFill>
                  </a:tcPr>
                </a:tc>
                <a:tc>
                  <a:txBody>
                    <a:bodyPr/>
                    <a:lstStyle/>
                    <a:p>
                      <a:pPr marL="0" marR="0" lvl="0" indent="0" algn="ctr" defTabSz="3780038" rtl="0" eaLnBrk="1" fontAlgn="auto" latinLnBrk="0" hangingPunct="1">
                        <a:lnSpc>
                          <a:spcPct val="100000"/>
                        </a:lnSpc>
                        <a:spcBef>
                          <a:spcPts val="0"/>
                        </a:spcBef>
                        <a:spcAft>
                          <a:spcPts val="0"/>
                        </a:spcAft>
                        <a:buClrTx/>
                        <a:buSzTx/>
                        <a:buFontTx/>
                        <a:buNone/>
                        <a:tabLst/>
                        <a:defRPr/>
                      </a:pPr>
                      <a:r>
                        <a:rPr lang="en-US" altLang="zh-CN" sz="2800" b="1" kern="1200" dirty="0" smtClean="0">
                          <a:solidFill>
                            <a:schemeClr val="bg1"/>
                          </a:solidFill>
                          <a:latin typeface="+mn-lt"/>
                          <a:ea typeface="+mn-ea"/>
                          <a:cs typeface="+mn-cs"/>
                        </a:rPr>
                        <a:t>d</a:t>
                      </a:r>
                      <a:r>
                        <a:rPr lang="en-US" altLang="zh-CN" sz="2800" b="1" kern="1200" baseline="-25000" dirty="0" smtClean="0">
                          <a:solidFill>
                            <a:schemeClr val="bg1"/>
                          </a:solidFill>
                          <a:latin typeface="+mn-lt"/>
                          <a:ea typeface="+mn-ea"/>
                          <a:cs typeface="+mn-cs"/>
                        </a:rPr>
                        <a:t>50</a:t>
                      </a:r>
                      <a:r>
                        <a:rPr lang="en-US" altLang="zh-CN" sz="2800" b="1" kern="1200" dirty="0" smtClean="0">
                          <a:solidFill>
                            <a:schemeClr val="bg1"/>
                          </a:solidFill>
                          <a:latin typeface="+mn-lt"/>
                          <a:ea typeface="+mn-ea"/>
                          <a:cs typeface="+mn-cs"/>
                        </a:rPr>
                        <a:t> (nm)</a:t>
                      </a:r>
                      <a:endParaRPr lang="zh-CN" altLang="en-US" sz="2800" b="1" kern="1200" dirty="0">
                        <a:solidFill>
                          <a:schemeClr val="bg1"/>
                        </a:solidFill>
                        <a:latin typeface="+mn-lt"/>
                        <a:ea typeface="+mn-ea"/>
                        <a:cs typeface="+mn-cs"/>
                      </a:endParaRPr>
                    </a:p>
                  </a:txBody>
                  <a:tcPr anchor="ctr">
                    <a:solidFill>
                      <a:schemeClr val="accent1">
                        <a:lumMod val="75000"/>
                        <a:lumOff val="25000"/>
                      </a:schemeClr>
                    </a:solidFill>
                  </a:tcPr>
                </a:tc>
                <a:tc>
                  <a:txBody>
                    <a:bodyPr/>
                    <a:lstStyle/>
                    <a:p>
                      <a:pPr marL="0" marR="0" lvl="0" indent="0" algn="ctr" defTabSz="3780038" rtl="0" eaLnBrk="1" fontAlgn="auto" latinLnBrk="0" hangingPunct="1">
                        <a:lnSpc>
                          <a:spcPct val="100000"/>
                        </a:lnSpc>
                        <a:spcBef>
                          <a:spcPts val="0"/>
                        </a:spcBef>
                        <a:spcAft>
                          <a:spcPts val="0"/>
                        </a:spcAft>
                        <a:buClrTx/>
                        <a:buSzTx/>
                        <a:buFontTx/>
                        <a:buNone/>
                        <a:tabLst/>
                        <a:defRPr/>
                      </a:pPr>
                      <a:r>
                        <a:rPr lang="en-US" altLang="zh-CN" sz="2800" b="1" kern="1200" dirty="0" smtClean="0">
                          <a:solidFill>
                            <a:schemeClr val="bg1"/>
                          </a:solidFill>
                          <a:latin typeface="+mn-lt"/>
                          <a:ea typeface="+mn-ea"/>
                          <a:cs typeface="+mn-cs"/>
                        </a:rPr>
                        <a:t>PDI</a:t>
                      </a:r>
                      <a:endParaRPr lang="zh-CN" altLang="en-US" sz="2800" b="1" kern="1200" dirty="0">
                        <a:solidFill>
                          <a:schemeClr val="bg1"/>
                        </a:solidFill>
                        <a:latin typeface="+mn-lt"/>
                        <a:ea typeface="+mn-ea"/>
                        <a:cs typeface="+mn-cs"/>
                      </a:endParaRPr>
                    </a:p>
                  </a:txBody>
                  <a:tcPr anchor="ctr">
                    <a:solidFill>
                      <a:schemeClr val="accent1">
                        <a:lumMod val="75000"/>
                        <a:lumOff val="25000"/>
                      </a:schemeClr>
                    </a:solidFill>
                  </a:tcPr>
                </a:tc>
                <a:tc>
                  <a:txBody>
                    <a:bodyPr/>
                    <a:lstStyle/>
                    <a:p>
                      <a:pPr marL="0" marR="0" lvl="0" indent="0" algn="ctr" defTabSz="3780038" rtl="0" eaLnBrk="1" fontAlgn="auto" latinLnBrk="0" hangingPunct="1">
                        <a:lnSpc>
                          <a:spcPct val="100000"/>
                        </a:lnSpc>
                        <a:spcBef>
                          <a:spcPts val="0"/>
                        </a:spcBef>
                        <a:spcAft>
                          <a:spcPts val="0"/>
                        </a:spcAft>
                        <a:buClrTx/>
                        <a:buSzTx/>
                        <a:buFontTx/>
                        <a:buNone/>
                        <a:tabLst/>
                        <a:defRPr/>
                      </a:pPr>
                      <a:r>
                        <a:rPr lang="en-GB" altLang="zh-CN" sz="2800" b="1" kern="1200" dirty="0" smtClean="0">
                          <a:solidFill>
                            <a:schemeClr val="bg1"/>
                          </a:solidFill>
                          <a:latin typeface="+mn-lt"/>
                          <a:ea typeface="+mn-ea"/>
                          <a:cs typeface="+mn-cs"/>
                        </a:rPr>
                        <a:t>pH</a:t>
                      </a:r>
                      <a:endParaRPr lang="zh-CN" altLang="en-US" sz="2800" b="1" kern="1200" dirty="0">
                        <a:solidFill>
                          <a:schemeClr val="bg1"/>
                        </a:solidFill>
                        <a:latin typeface="+mn-lt"/>
                        <a:ea typeface="+mn-ea"/>
                        <a:cs typeface="+mn-cs"/>
                      </a:endParaRPr>
                    </a:p>
                  </a:txBody>
                  <a:tcPr anchor="ctr">
                    <a:solidFill>
                      <a:schemeClr val="accent1">
                        <a:lumMod val="75000"/>
                        <a:lumOff val="25000"/>
                      </a:schemeClr>
                    </a:solidFill>
                  </a:tcPr>
                </a:tc>
                <a:extLst>
                  <a:ext uri="{0D108BD9-81ED-4DB2-BD59-A6C34878D82A}">
                    <a16:rowId xmlns:a16="http://schemas.microsoft.com/office/drawing/2014/main" val="10000"/>
                  </a:ext>
                </a:extLst>
              </a:tr>
              <a:tr h="0">
                <a:tc>
                  <a:txBody>
                    <a:bodyPr/>
                    <a:lstStyle/>
                    <a:p>
                      <a:pPr marL="0" algn="ctr" defTabSz="3780038" rtl="0" eaLnBrk="1" latinLnBrk="0" hangingPunct="1"/>
                      <a:r>
                        <a:rPr lang="en-US" altLang="zh-CN" sz="2800" kern="1200" dirty="0" smtClean="0">
                          <a:solidFill>
                            <a:srgbClr val="004E38"/>
                          </a:solidFill>
                          <a:latin typeface="+mn-lt"/>
                          <a:ea typeface="+mn-ea"/>
                          <a:cs typeface="+mn-cs"/>
                        </a:rPr>
                        <a:t>Initial</a:t>
                      </a:r>
                      <a:endParaRPr lang="zh-CN" altLang="en-US" sz="2800" kern="1200" dirty="0">
                        <a:solidFill>
                          <a:srgbClr val="004E38"/>
                        </a:solidFill>
                        <a:latin typeface="+mn-lt"/>
                        <a:ea typeface="+mn-ea"/>
                        <a:cs typeface="+mn-cs"/>
                      </a:endParaRPr>
                    </a:p>
                  </a:txBody>
                  <a:tcPr anchor="ctr">
                    <a:solidFill>
                      <a:schemeClr val="bg1">
                        <a:lumMod val="75000"/>
                      </a:schemeClr>
                    </a:solidFill>
                  </a:tcPr>
                </a:tc>
                <a:tc>
                  <a:txBody>
                    <a:bodyPr/>
                    <a:lstStyle/>
                    <a:p>
                      <a:pPr marL="0" algn="ctr" defTabSz="3780038" rtl="0" eaLnBrk="1" latinLnBrk="0" hangingPunct="1"/>
                      <a:r>
                        <a:rPr lang="en-US" altLang="zh-CN" sz="2800" kern="1200" dirty="0" smtClean="0">
                          <a:solidFill>
                            <a:srgbClr val="004E38"/>
                          </a:solidFill>
                          <a:latin typeface="+mn-lt"/>
                          <a:ea typeface="+mn-ea"/>
                          <a:cs typeface="+mn-cs"/>
                        </a:rPr>
                        <a:t>265.8</a:t>
                      </a:r>
                      <a:endParaRPr lang="zh-CN" altLang="en-US" sz="2800" kern="1200" dirty="0">
                        <a:solidFill>
                          <a:srgbClr val="004E38"/>
                        </a:solidFill>
                        <a:latin typeface="+mn-lt"/>
                        <a:ea typeface="+mn-ea"/>
                        <a:cs typeface="+mn-cs"/>
                      </a:endParaRPr>
                    </a:p>
                  </a:txBody>
                  <a:tcPr anchor="ctr">
                    <a:solidFill>
                      <a:schemeClr val="bg1">
                        <a:lumMod val="75000"/>
                      </a:schemeClr>
                    </a:solidFill>
                  </a:tcPr>
                </a:tc>
                <a:tc>
                  <a:txBody>
                    <a:bodyPr/>
                    <a:lstStyle/>
                    <a:p>
                      <a:pPr marL="0" algn="ctr" defTabSz="3780038" rtl="0" eaLnBrk="1" latinLnBrk="0" hangingPunct="1"/>
                      <a:r>
                        <a:rPr lang="en-US" altLang="zh-CN" sz="2800" kern="1200" dirty="0" smtClean="0">
                          <a:solidFill>
                            <a:srgbClr val="004E38"/>
                          </a:solidFill>
                          <a:latin typeface="+mn-lt"/>
                          <a:ea typeface="+mn-ea"/>
                          <a:cs typeface="+mn-cs"/>
                        </a:rPr>
                        <a:t>0.107</a:t>
                      </a:r>
                      <a:endParaRPr lang="zh-CN" altLang="en-US" sz="2800" kern="1200" dirty="0">
                        <a:solidFill>
                          <a:srgbClr val="004E38"/>
                        </a:solidFill>
                        <a:latin typeface="+mn-lt"/>
                        <a:ea typeface="+mn-ea"/>
                        <a:cs typeface="+mn-cs"/>
                      </a:endParaRPr>
                    </a:p>
                  </a:txBody>
                  <a:tcPr anchor="ctr">
                    <a:solidFill>
                      <a:schemeClr val="bg1">
                        <a:lumMod val="75000"/>
                      </a:schemeClr>
                    </a:solidFill>
                  </a:tcPr>
                </a:tc>
                <a:tc>
                  <a:txBody>
                    <a:bodyPr/>
                    <a:lstStyle/>
                    <a:p>
                      <a:pPr marL="0" algn="ctr" defTabSz="3780038" rtl="0" eaLnBrk="1" latinLnBrk="0" hangingPunct="1"/>
                      <a:r>
                        <a:rPr lang="en-US" altLang="zh-CN" sz="2800" kern="1200" dirty="0" smtClean="0">
                          <a:solidFill>
                            <a:srgbClr val="004E38"/>
                          </a:solidFill>
                          <a:latin typeface="+mn-lt"/>
                          <a:ea typeface="+mn-ea"/>
                          <a:cs typeface="+mn-cs"/>
                        </a:rPr>
                        <a:t>6.55</a:t>
                      </a:r>
                      <a:endParaRPr lang="zh-CN" altLang="en-US" sz="2800" kern="1200" dirty="0">
                        <a:solidFill>
                          <a:srgbClr val="004E38"/>
                        </a:solidFill>
                        <a:latin typeface="+mn-lt"/>
                        <a:ea typeface="+mn-ea"/>
                        <a:cs typeface="+mn-cs"/>
                      </a:endParaRPr>
                    </a:p>
                  </a:txBody>
                  <a:tcPr anchor="ctr">
                    <a:solidFill>
                      <a:schemeClr val="bg1">
                        <a:lumMod val="75000"/>
                      </a:schemeClr>
                    </a:solidFill>
                  </a:tcPr>
                </a:tc>
                <a:extLst>
                  <a:ext uri="{0D108BD9-81ED-4DB2-BD59-A6C34878D82A}">
                    <a16:rowId xmlns:a16="http://schemas.microsoft.com/office/drawing/2014/main" val="10001"/>
                  </a:ext>
                </a:extLst>
              </a:tr>
              <a:tr h="0">
                <a:tc gridSpan="4">
                  <a:txBody>
                    <a:bodyPr/>
                    <a:lstStyle/>
                    <a:p>
                      <a:pPr marL="0" marR="0" lvl="0" indent="0" algn="ctr" defTabSz="3780038" rtl="0" eaLnBrk="1" fontAlgn="auto" latinLnBrk="0" hangingPunct="1">
                        <a:lnSpc>
                          <a:spcPct val="100000"/>
                        </a:lnSpc>
                        <a:spcBef>
                          <a:spcPts val="0"/>
                        </a:spcBef>
                        <a:spcAft>
                          <a:spcPts val="0"/>
                        </a:spcAft>
                        <a:buClrTx/>
                        <a:buSzTx/>
                        <a:buFontTx/>
                        <a:buNone/>
                        <a:tabLst/>
                        <a:defRPr/>
                      </a:pPr>
                      <a:r>
                        <a:rPr lang="en-US" altLang="zh-CN" sz="2800" kern="1200" dirty="0" err="1" smtClean="0">
                          <a:solidFill>
                            <a:srgbClr val="004E38"/>
                          </a:solidFill>
                          <a:latin typeface="+mn-lt"/>
                          <a:ea typeface="+mn-ea"/>
                          <a:cs typeface="+mn-cs"/>
                        </a:rPr>
                        <a:t>n</a:t>
                      </a:r>
                      <a:r>
                        <a:rPr lang="en-US" altLang="zh-CN" sz="2800" kern="1200" baseline="-25000" dirty="0" err="1" smtClean="0">
                          <a:solidFill>
                            <a:srgbClr val="004E38"/>
                          </a:solidFill>
                          <a:latin typeface="+mn-lt"/>
                          <a:ea typeface="+mn-ea"/>
                          <a:cs typeface="+mn-cs"/>
                        </a:rPr>
                        <a:t>succinate</a:t>
                      </a:r>
                      <a:r>
                        <a:rPr lang="en-US" altLang="zh-CN" sz="2800" kern="1200" dirty="0" smtClean="0">
                          <a:solidFill>
                            <a:srgbClr val="004E38"/>
                          </a:solidFill>
                          <a:latin typeface="+mn-lt"/>
                          <a:ea typeface="+mn-ea"/>
                          <a:cs typeface="+mn-cs"/>
                        </a:rPr>
                        <a:t> : </a:t>
                      </a:r>
                      <a:r>
                        <a:rPr lang="en-US" altLang="zh-CN" sz="2800" kern="1200" dirty="0" err="1" smtClean="0">
                          <a:solidFill>
                            <a:srgbClr val="004E38"/>
                          </a:solidFill>
                          <a:latin typeface="+mn-lt"/>
                          <a:ea typeface="+mn-ea"/>
                          <a:cs typeface="+mn-cs"/>
                        </a:rPr>
                        <a:t>n</a:t>
                      </a:r>
                      <a:r>
                        <a:rPr lang="en-US" altLang="zh-CN" sz="2800" kern="1200" baseline="-25000" dirty="0" err="1" smtClean="0">
                          <a:solidFill>
                            <a:srgbClr val="004E38"/>
                          </a:solidFill>
                          <a:latin typeface="+mn-lt"/>
                          <a:ea typeface="+mn-ea"/>
                          <a:cs typeface="+mn-cs"/>
                        </a:rPr>
                        <a:t>NaOH</a:t>
                      </a:r>
                      <a:r>
                        <a:rPr lang="zh-CN" altLang="en-US" sz="2800" kern="1200" dirty="0" smtClean="0">
                          <a:solidFill>
                            <a:srgbClr val="004E38"/>
                          </a:solidFill>
                          <a:latin typeface="+mn-lt"/>
                          <a:ea typeface="+mn-ea"/>
                          <a:cs typeface="+mn-cs"/>
                        </a:rPr>
                        <a:t> </a:t>
                      </a:r>
                      <a:r>
                        <a:rPr lang="en-GB" altLang="zh-CN" sz="2800" kern="1200" dirty="0" smtClean="0">
                          <a:solidFill>
                            <a:srgbClr val="004E38"/>
                          </a:solidFill>
                          <a:latin typeface="+mn-lt"/>
                          <a:ea typeface="+mn-ea"/>
                          <a:cs typeface="+mn-cs"/>
                        </a:rPr>
                        <a:t>= 1:1.3</a:t>
                      </a:r>
                      <a:endParaRPr lang="zh-CN" altLang="en-US" sz="2800" kern="1200" dirty="0" smtClean="0">
                        <a:solidFill>
                          <a:srgbClr val="004E38"/>
                        </a:solidFill>
                        <a:latin typeface="+mn-lt"/>
                        <a:ea typeface="+mn-ea"/>
                        <a:cs typeface="+mn-cs"/>
                      </a:endParaRPr>
                    </a:p>
                  </a:txBody>
                  <a:tcPr anchor="ctr">
                    <a:solidFill>
                      <a:schemeClr val="bg1">
                        <a:lumMod val="65000"/>
                      </a:schemeClr>
                    </a:solidFill>
                  </a:tcPr>
                </a:tc>
                <a:tc hMerge="1">
                  <a:txBody>
                    <a:bodyPr/>
                    <a:lstStyle/>
                    <a:p>
                      <a:pPr marL="0" algn="ctr" defTabSz="3780038" rtl="0" eaLnBrk="1" latinLnBrk="0" hangingPunct="1"/>
                      <a:endParaRPr lang="zh-CN" altLang="en-US" sz="2800" kern="1200" dirty="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endParaRPr>
                    </a:p>
                  </a:txBody>
                  <a:tcPr anchor="ctr">
                    <a:solidFill>
                      <a:schemeClr val="bg1">
                        <a:lumMod val="75000"/>
                      </a:schemeClr>
                    </a:solidFill>
                  </a:tcPr>
                </a:tc>
                <a:tc hMerge="1">
                  <a:txBody>
                    <a:bodyPr/>
                    <a:lstStyle/>
                    <a:p>
                      <a:pPr marL="0" algn="ctr" defTabSz="3780038" rtl="0" eaLnBrk="1" latinLnBrk="0" hangingPunct="1"/>
                      <a:endParaRPr lang="zh-CN" altLang="en-US" sz="2800" kern="1200" dirty="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endParaRPr>
                    </a:p>
                  </a:txBody>
                  <a:tcPr anchor="ctr">
                    <a:solidFill>
                      <a:schemeClr val="bg1">
                        <a:lumMod val="75000"/>
                      </a:schemeClr>
                    </a:solidFill>
                  </a:tcPr>
                </a:tc>
                <a:tc hMerge="1">
                  <a:txBody>
                    <a:bodyPr/>
                    <a:lstStyle/>
                    <a:p>
                      <a:pPr marL="0" algn="ctr" defTabSz="3780038" rtl="0" eaLnBrk="1" latinLnBrk="0" hangingPunct="1"/>
                      <a:endParaRPr lang="zh-CN" altLang="en-US" sz="2800" kern="1200" dirty="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endParaRPr>
                    </a:p>
                  </a:txBody>
                  <a:tcPr anchor="ctr">
                    <a:solidFill>
                      <a:schemeClr val="bg1">
                        <a:lumMod val="75000"/>
                      </a:schemeClr>
                    </a:solidFill>
                  </a:tcPr>
                </a:tc>
                <a:extLst>
                  <a:ext uri="{0D108BD9-81ED-4DB2-BD59-A6C34878D82A}">
                    <a16:rowId xmlns:a16="http://schemas.microsoft.com/office/drawing/2014/main" val="10002"/>
                  </a:ext>
                </a:extLst>
              </a:tr>
              <a:tr h="0">
                <a:tc>
                  <a:txBody>
                    <a:bodyPr/>
                    <a:lstStyle/>
                    <a:p>
                      <a:pPr marL="0" algn="ctr" defTabSz="3780038" rtl="0" eaLnBrk="1" latinLnBrk="0" hangingPunct="1"/>
                      <a:r>
                        <a:rPr lang="en-US" altLang="zh-CN" sz="2800" kern="1200" dirty="0" smtClean="0">
                          <a:solidFill>
                            <a:srgbClr val="004E38"/>
                          </a:solidFill>
                          <a:latin typeface="+mn-lt"/>
                          <a:ea typeface="+mn-ea"/>
                          <a:cs typeface="+mn-cs"/>
                        </a:rPr>
                        <a:t>Initial</a:t>
                      </a:r>
                      <a:endParaRPr lang="zh-CN" altLang="en-US" sz="2800" kern="1200" dirty="0">
                        <a:solidFill>
                          <a:srgbClr val="004E38"/>
                        </a:solidFill>
                        <a:latin typeface="+mn-lt"/>
                        <a:ea typeface="+mn-ea"/>
                        <a:cs typeface="+mn-cs"/>
                      </a:endParaRPr>
                    </a:p>
                  </a:txBody>
                  <a:tcPr anchor="ctr">
                    <a:solidFill>
                      <a:schemeClr val="bg1">
                        <a:lumMod val="75000"/>
                      </a:schemeClr>
                    </a:solidFill>
                  </a:tcPr>
                </a:tc>
                <a:tc>
                  <a:txBody>
                    <a:bodyPr/>
                    <a:lstStyle/>
                    <a:p>
                      <a:pPr marL="0" algn="ctr" defTabSz="3780038" rtl="0" eaLnBrk="1" latinLnBrk="0" hangingPunct="1"/>
                      <a:r>
                        <a:rPr lang="en-US" altLang="zh-CN" sz="2800" kern="1200" dirty="0" smtClean="0">
                          <a:solidFill>
                            <a:srgbClr val="004E38"/>
                          </a:solidFill>
                          <a:latin typeface="+mn-lt"/>
                          <a:ea typeface="+mn-ea"/>
                          <a:cs typeface="+mn-cs"/>
                        </a:rPr>
                        <a:t>265.8</a:t>
                      </a:r>
                      <a:endParaRPr lang="zh-CN" altLang="en-US" sz="2800" kern="1200" dirty="0">
                        <a:solidFill>
                          <a:srgbClr val="004E38"/>
                        </a:solidFill>
                        <a:latin typeface="+mn-lt"/>
                        <a:ea typeface="+mn-ea"/>
                        <a:cs typeface="+mn-cs"/>
                      </a:endParaRPr>
                    </a:p>
                  </a:txBody>
                  <a:tcPr anchor="ctr">
                    <a:solidFill>
                      <a:schemeClr val="bg1">
                        <a:lumMod val="75000"/>
                      </a:schemeClr>
                    </a:solidFill>
                  </a:tcPr>
                </a:tc>
                <a:tc>
                  <a:txBody>
                    <a:bodyPr/>
                    <a:lstStyle/>
                    <a:p>
                      <a:pPr marL="0" algn="ctr" defTabSz="3780038" rtl="0" eaLnBrk="1" latinLnBrk="0" hangingPunct="1"/>
                      <a:r>
                        <a:rPr lang="en-US" altLang="zh-CN" sz="2800" kern="1200" dirty="0" smtClean="0">
                          <a:solidFill>
                            <a:srgbClr val="004E38"/>
                          </a:solidFill>
                          <a:latin typeface="+mn-lt"/>
                          <a:ea typeface="+mn-ea"/>
                          <a:cs typeface="+mn-cs"/>
                        </a:rPr>
                        <a:t>0.114</a:t>
                      </a:r>
                      <a:endParaRPr lang="zh-CN" altLang="en-US" sz="2800" kern="1200" dirty="0">
                        <a:solidFill>
                          <a:srgbClr val="004E38"/>
                        </a:solidFill>
                        <a:latin typeface="+mn-lt"/>
                        <a:ea typeface="+mn-ea"/>
                        <a:cs typeface="+mn-cs"/>
                      </a:endParaRPr>
                    </a:p>
                  </a:txBody>
                  <a:tcPr anchor="ctr">
                    <a:solidFill>
                      <a:schemeClr val="bg1">
                        <a:lumMod val="75000"/>
                      </a:schemeClr>
                    </a:solidFill>
                  </a:tcPr>
                </a:tc>
                <a:tc>
                  <a:txBody>
                    <a:bodyPr/>
                    <a:lstStyle/>
                    <a:p>
                      <a:pPr marL="0" algn="ctr" defTabSz="3780038" rtl="0" eaLnBrk="1" latinLnBrk="0" hangingPunct="1"/>
                      <a:r>
                        <a:rPr lang="en-US" altLang="zh-CN" sz="2800" kern="1200" dirty="0" smtClean="0">
                          <a:solidFill>
                            <a:srgbClr val="004E38"/>
                          </a:solidFill>
                          <a:latin typeface="+mn-lt"/>
                          <a:ea typeface="+mn-ea"/>
                          <a:cs typeface="+mn-cs"/>
                        </a:rPr>
                        <a:t>7.31</a:t>
                      </a:r>
                      <a:endParaRPr lang="zh-CN" altLang="en-US" sz="2800" kern="1200" dirty="0">
                        <a:solidFill>
                          <a:srgbClr val="004E38"/>
                        </a:solidFill>
                        <a:latin typeface="+mn-lt"/>
                        <a:ea typeface="+mn-ea"/>
                        <a:cs typeface="+mn-cs"/>
                      </a:endParaRPr>
                    </a:p>
                  </a:txBody>
                  <a:tcPr anchor="ctr">
                    <a:solidFill>
                      <a:schemeClr val="bg1">
                        <a:lumMod val="75000"/>
                      </a:schemeClr>
                    </a:solidFill>
                  </a:tcPr>
                </a:tc>
                <a:extLst>
                  <a:ext uri="{0D108BD9-81ED-4DB2-BD59-A6C34878D82A}">
                    <a16:rowId xmlns:a16="http://schemas.microsoft.com/office/drawing/2014/main" val="10003"/>
                  </a:ext>
                </a:extLst>
              </a:tr>
              <a:tr h="0">
                <a:tc>
                  <a:txBody>
                    <a:bodyPr/>
                    <a:lstStyle/>
                    <a:p>
                      <a:pPr marL="0" algn="ctr" defTabSz="3780038" rtl="0" eaLnBrk="1" latinLnBrk="0" hangingPunct="1"/>
                      <a:r>
                        <a:rPr lang="en-US" altLang="zh-CN" sz="2800" kern="1200" dirty="0" smtClean="0">
                          <a:solidFill>
                            <a:srgbClr val="004E38"/>
                          </a:solidFill>
                          <a:latin typeface="+mn-lt"/>
                          <a:ea typeface="+mn-ea"/>
                          <a:cs typeface="+mn-cs"/>
                        </a:rPr>
                        <a:t>After 1 day</a:t>
                      </a:r>
                      <a:endParaRPr lang="zh-CN" altLang="en-US" sz="2800" kern="1200" dirty="0">
                        <a:solidFill>
                          <a:srgbClr val="004E38"/>
                        </a:solidFill>
                        <a:latin typeface="+mn-lt"/>
                        <a:ea typeface="+mn-ea"/>
                        <a:cs typeface="+mn-cs"/>
                      </a:endParaRPr>
                    </a:p>
                  </a:txBody>
                  <a:tcPr anchor="ctr">
                    <a:solidFill>
                      <a:schemeClr val="bg1">
                        <a:lumMod val="65000"/>
                      </a:schemeClr>
                    </a:solidFill>
                  </a:tcPr>
                </a:tc>
                <a:tc>
                  <a:txBody>
                    <a:bodyPr/>
                    <a:lstStyle/>
                    <a:p>
                      <a:pPr marL="0" algn="ctr" defTabSz="3780038" rtl="0" eaLnBrk="1" latinLnBrk="0" hangingPunct="1"/>
                      <a:r>
                        <a:rPr lang="en-US" altLang="zh-CN" sz="2800" kern="1200" dirty="0" smtClean="0">
                          <a:solidFill>
                            <a:srgbClr val="004E38"/>
                          </a:solidFill>
                          <a:latin typeface="+mn-lt"/>
                          <a:ea typeface="+mn-ea"/>
                          <a:cs typeface="+mn-cs"/>
                        </a:rPr>
                        <a:t>276.8</a:t>
                      </a:r>
                      <a:endParaRPr lang="zh-CN" altLang="en-US" sz="2800" kern="1200" dirty="0">
                        <a:solidFill>
                          <a:srgbClr val="004E38"/>
                        </a:solidFill>
                        <a:latin typeface="+mn-lt"/>
                        <a:ea typeface="+mn-ea"/>
                        <a:cs typeface="+mn-cs"/>
                      </a:endParaRPr>
                    </a:p>
                  </a:txBody>
                  <a:tcPr anchor="ctr">
                    <a:solidFill>
                      <a:schemeClr val="bg1">
                        <a:lumMod val="65000"/>
                      </a:schemeClr>
                    </a:solidFill>
                  </a:tcPr>
                </a:tc>
                <a:tc>
                  <a:txBody>
                    <a:bodyPr/>
                    <a:lstStyle/>
                    <a:p>
                      <a:pPr marL="0" algn="ctr" defTabSz="3780038" rtl="0" eaLnBrk="1" latinLnBrk="0" hangingPunct="1"/>
                      <a:r>
                        <a:rPr lang="en-US" altLang="zh-CN" sz="2800" kern="1200" dirty="0" smtClean="0">
                          <a:solidFill>
                            <a:srgbClr val="004E38"/>
                          </a:solidFill>
                          <a:latin typeface="+mn-lt"/>
                          <a:ea typeface="+mn-ea"/>
                          <a:cs typeface="+mn-cs"/>
                        </a:rPr>
                        <a:t>0.197</a:t>
                      </a:r>
                      <a:endParaRPr lang="zh-CN" altLang="en-US" sz="2800" kern="1200" dirty="0">
                        <a:solidFill>
                          <a:srgbClr val="004E38"/>
                        </a:solidFill>
                        <a:latin typeface="+mn-lt"/>
                        <a:ea typeface="+mn-ea"/>
                        <a:cs typeface="+mn-cs"/>
                      </a:endParaRPr>
                    </a:p>
                  </a:txBody>
                  <a:tcPr anchor="ctr">
                    <a:solidFill>
                      <a:schemeClr val="bg1">
                        <a:lumMod val="65000"/>
                      </a:schemeClr>
                    </a:solidFill>
                  </a:tcPr>
                </a:tc>
                <a:tc>
                  <a:txBody>
                    <a:bodyPr/>
                    <a:lstStyle/>
                    <a:p>
                      <a:pPr marL="0" algn="ctr" defTabSz="3780038" rtl="0" eaLnBrk="1" latinLnBrk="0" hangingPunct="1"/>
                      <a:r>
                        <a:rPr lang="en-US" altLang="zh-CN" sz="2800" kern="1200" dirty="0" smtClean="0">
                          <a:solidFill>
                            <a:srgbClr val="004E38"/>
                          </a:solidFill>
                          <a:latin typeface="+mn-lt"/>
                          <a:ea typeface="+mn-ea"/>
                          <a:cs typeface="+mn-cs"/>
                        </a:rPr>
                        <a:t>7.23</a:t>
                      </a:r>
                      <a:endParaRPr lang="zh-CN" altLang="en-US" sz="2800" kern="1200" dirty="0">
                        <a:solidFill>
                          <a:srgbClr val="004E38"/>
                        </a:solidFill>
                        <a:latin typeface="+mn-lt"/>
                        <a:ea typeface="+mn-ea"/>
                        <a:cs typeface="+mn-cs"/>
                      </a:endParaRPr>
                    </a:p>
                  </a:txBody>
                  <a:tcPr anchor="ctr">
                    <a:solidFill>
                      <a:schemeClr val="bg1">
                        <a:lumMod val="65000"/>
                      </a:schemeClr>
                    </a:solidFill>
                  </a:tcPr>
                </a:tc>
                <a:extLst>
                  <a:ext uri="{0D108BD9-81ED-4DB2-BD59-A6C34878D82A}">
                    <a16:rowId xmlns:a16="http://schemas.microsoft.com/office/drawing/2014/main" val="10004"/>
                  </a:ext>
                </a:extLst>
              </a:tr>
              <a:tr h="0">
                <a:tc>
                  <a:txBody>
                    <a:bodyPr/>
                    <a:lstStyle/>
                    <a:p>
                      <a:pPr marL="0" marR="0" lvl="0" indent="0" algn="ctr" defTabSz="3780038" rtl="0" eaLnBrk="1" fontAlgn="auto" latinLnBrk="0" hangingPunct="1">
                        <a:lnSpc>
                          <a:spcPct val="100000"/>
                        </a:lnSpc>
                        <a:spcBef>
                          <a:spcPts val="0"/>
                        </a:spcBef>
                        <a:spcAft>
                          <a:spcPts val="0"/>
                        </a:spcAft>
                        <a:buClrTx/>
                        <a:buSzTx/>
                        <a:buFontTx/>
                        <a:buNone/>
                        <a:tabLst/>
                        <a:defRPr/>
                      </a:pPr>
                      <a:r>
                        <a:rPr lang="en-US" altLang="zh-CN" sz="2800" kern="1200" dirty="0" smtClean="0">
                          <a:solidFill>
                            <a:srgbClr val="004E38"/>
                          </a:solidFill>
                          <a:latin typeface="+mn-lt"/>
                          <a:ea typeface="+mn-ea"/>
                          <a:cs typeface="+mn-cs"/>
                        </a:rPr>
                        <a:t>After 3 days</a:t>
                      </a:r>
                      <a:endParaRPr lang="zh-CN" altLang="en-US" sz="2800" kern="1200" dirty="0" smtClean="0">
                        <a:solidFill>
                          <a:srgbClr val="004E38"/>
                        </a:solidFill>
                        <a:latin typeface="+mn-lt"/>
                        <a:ea typeface="+mn-ea"/>
                        <a:cs typeface="+mn-cs"/>
                      </a:endParaRPr>
                    </a:p>
                  </a:txBody>
                  <a:tcPr anchor="ctr">
                    <a:solidFill>
                      <a:schemeClr val="bg1">
                        <a:lumMod val="75000"/>
                      </a:schemeClr>
                    </a:solidFill>
                  </a:tcPr>
                </a:tc>
                <a:tc>
                  <a:txBody>
                    <a:bodyPr/>
                    <a:lstStyle/>
                    <a:p>
                      <a:pPr marL="0" algn="ctr" defTabSz="3780038" rtl="0" eaLnBrk="1" latinLnBrk="0" hangingPunct="1"/>
                      <a:r>
                        <a:rPr lang="en-US" altLang="zh-CN" sz="2800" kern="1200" dirty="0" smtClean="0">
                          <a:solidFill>
                            <a:srgbClr val="004E38"/>
                          </a:solidFill>
                          <a:latin typeface="+mn-lt"/>
                          <a:ea typeface="+mn-ea"/>
                          <a:cs typeface="+mn-cs"/>
                        </a:rPr>
                        <a:t>290.9</a:t>
                      </a:r>
                      <a:endParaRPr lang="zh-CN" altLang="en-US" sz="2800" kern="1200" dirty="0">
                        <a:solidFill>
                          <a:srgbClr val="004E38"/>
                        </a:solidFill>
                        <a:latin typeface="+mn-lt"/>
                        <a:ea typeface="+mn-ea"/>
                        <a:cs typeface="+mn-cs"/>
                      </a:endParaRPr>
                    </a:p>
                  </a:txBody>
                  <a:tcPr anchor="ctr">
                    <a:solidFill>
                      <a:schemeClr val="bg1">
                        <a:lumMod val="75000"/>
                      </a:schemeClr>
                    </a:solidFill>
                  </a:tcPr>
                </a:tc>
                <a:tc>
                  <a:txBody>
                    <a:bodyPr/>
                    <a:lstStyle/>
                    <a:p>
                      <a:pPr marL="0" algn="ctr" defTabSz="3780038" rtl="0" eaLnBrk="1" latinLnBrk="0" hangingPunct="1"/>
                      <a:r>
                        <a:rPr lang="en-US" altLang="zh-CN" sz="2800" kern="1200" dirty="0" smtClean="0">
                          <a:solidFill>
                            <a:srgbClr val="004E38"/>
                          </a:solidFill>
                          <a:latin typeface="+mn-lt"/>
                          <a:ea typeface="+mn-ea"/>
                          <a:cs typeface="+mn-cs"/>
                        </a:rPr>
                        <a:t>0.119</a:t>
                      </a:r>
                      <a:endParaRPr lang="zh-CN" altLang="en-US" sz="2800" kern="1200" dirty="0">
                        <a:solidFill>
                          <a:srgbClr val="004E38"/>
                        </a:solidFill>
                        <a:latin typeface="+mn-lt"/>
                        <a:ea typeface="+mn-ea"/>
                        <a:cs typeface="+mn-cs"/>
                      </a:endParaRPr>
                    </a:p>
                  </a:txBody>
                  <a:tcPr anchor="ctr">
                    <a:solidFill>
                      <a:schemeClr val="bg1">
                        <a:lumMod val="75000"/>
                      </a:schemeClr>
                    </a:solidFill>
                  </a:tcPr>
                </a:tc>
                <a:tc>
                  <a:txBody>
                    <a:bodyPr/>
                    <a:lstStyle/>
                    <a:p>
                      <a:pPr marL="0" algn="ctr" defTabSz="3780038" rtl="0" eaLnBrk="1" latinLnBrk="0" hangingPunct="1"/>
                      <a:r>
                        <a:rPr lang="en-US" altLang="zh-CN" sz="2800" kern="1200" dirty="0" smtClean="0">
                          <a:solidFill>
                            <a:srgbClr val="004E38"/>
                          </a:solidFill>
                          <a:latin typeface="+mn-lt"/>
                          <a:ea typeface="+mn-ea"/>
                          <a:cs typeface="+mn-cs"/>
                        </a:rPr>
                        <a:t>7.10</a:t>
                      </a:r>
                      <a:endParaRPr lang="zh-CN" altLang="en-US" sz="2800" kern="1200" dirty="0">
                        <a:solidFill>
                          <a:srgbClr val="004E38"/>
                        </a:solidFill>
                        <a:latin typeface="+mn-lt"/>
                        <a:ea typeface="+mn-ea"/>
                        <a:cs typeface="+mn-cs"/>
                      </a:endParaRPr>
                    </a:p>
                  </a:txBody>
                  <a:tcPr anchor="ctr">
                    <a:solidFill>
                      <a:schemeClr val="bg1">
                        <a:lumMod val="75000"/>
                      </a:schemeClr>
                    </a:solidFill>
                  </a:tcPr>
                </a:tc>
                <a:extLst>
                  <a:ext uri="{0D108BD9-81ED-4DB2-BD59-A6C34878D82A}">
                    <a16:rowId xmlns:a16="http://schemas.microsoft.com/office/drawing/2014/main" val="2835606058"/>
                  </a:ext>
                </a:extLst>
              </a:tr>
            </a:tbl>
          </a:graphicData>
        </a:graphic>
      </p:graphicFrame>
      <p:graphicFrame>
        <p:nvGraphicFramePr>
          <p:cNvPr id="72" name="Table 20"/>
          <p:cNvGraphicFramePr>
            <a:graphicFrameLocks noGrp="1"/>
          </p:cNvGraphicFramePr>
          <p:nvPr>
            <p:extLst>
              <p:ext uri="{D42A27DB-BD31-4B8C-83A1-F6EECF244321}">
                <p14:modId xmlns:p14="http://schemas.microsoft.com/office/powerpoint/2010/main" val="1141338275"/>
              </p:ext>
            </p:extLst>
          </p:nvPr>
        </p:nvGraphicFramePr>
        <p:xfrm>
          <a:off x="541435" y="32888126"/>
          <a:ext cx="14088966" cy="2590800"/>
        </p:xfrm>
        <a:graphic>
          <a:graphicData uri="http://schemas.openxmlformats.org/drawingml/2006/table">
            <a:tbl>
              <a:tblPr firstRow="1" bandRow="1">
                <a:tableStyleId>{21E4AEA4-8DFA-4A89-87EB-49C32662AFE0}</a:tableStyleId>
              </a:tblPr>
              <a:tblGrid>
                <a:gridCol w="3437359">
                  <a:extLst>
                    <a:ext uri="{9D8B030D-6E8A-4147-A177-3AD203B41FA5}">
                      <a16:colId xmlns:a16="http://schemas.microsoft.com/office/drawing/2014/main" val="20000"/>
                    </a:ext>
                  </a:extLst>
                </a:gridCol>
                <a:gridCol w="4402964">
                  <a:extLst>
                    <a:ext uri="{9D8B030D-6E8A-4147-A177-3AD203B41FA5}">
                      <a16:colId xmlns:a16="http://schemas.microsoft.com/office/drawing/2014/main" val="20001"/>
                    </a:ext>
                  </a:extLst>
                </a:gridCol>
                <a:gridCol w="4453664">
                  <a:extLst>
                    <a:ext uri="{9D8B030D-6E8A-4147-A177-3AD203B41FA5}">
                      <a16:colId xmlns:a16="http://schemas.microsoft.com/office/drawing/2014/main" val="20003"/>
                    </a:ext>
                  </a:extLst>
                </a:gridCol>
                <a:gridCol w="1794979">
                  <a:extLst>
                    <a:ext uri="{9D8B030D-6E8A-4147-A177-3AD203B41FA5}">
                      <a16:colId xmlns:a16="http://schemas.microsoft.com/office/drawing/2014/main" val="20002"/>
                    </a:ext>
                  </a:extLst>
                </a:gridCol>
              </a:tblGrid>
              <a:tr h="449773">
                <a:tc>
                  <a:txBody>
                    <a:bodyPr/>
                    <a:lstStyle/>
                    <a:p>
                      <a:pPr marL="0" algn="ctr" defTabSz="3780038" rtl="0" eaLnBrk="1" latinLnBrk="0" hangingPunct="1"/>
                      <a:r>
                        <a:rPr lang="en-GB" altLang="zh-CN" sz="2800" b="1" kern="1200" dirty="0" smtClean="0">
                          <a:solidFill>
                            <a:schemeClr val="bg1"/>
                          </a:solidFill>
                          <a:latin typeface="+mn-lt"/>
                          <a:ea typeface="+mn-ea"/>
                          <a:cs typeface="+mn-cs"/>
                        </a:rPr>
                        <a:t>Stream name</a:t>
                      </a:r>
                      <a:endParaRPr lang="zh-CN" altLang="en-US" sz="2800" b="1" kern="1200" dirty="0">
                        <a:solidFill>
                          <a:schemeClr val="bg1"/>
                        </a:solidFill>
                        <a:latin typeface="+mn-lt"/>
                        <a:ea typeface="+mn-ea"/>
                        <a:cs typeface="+mn-cs"/>
                      </a:endParaRPr>
                    </a:p>
                  </a:txBody>
                  <a:tcPr anchor="ctr">
                    <a:solidFill>
                      <a:schemeClr val="accent1">
                        <a:lumMod val="75000"/>
                        <a:lumOff val="25000"/>
                      </a:schemeClr>
                    </a:solidFill>
                  </a:tcPr>
                </a:tc>
                <a:tc>
                  <a:txBody>
                    <a:bodyPr/>
                    <a:lstStyle/>
                    <a:p>
                      <a:pPr marL="0" marR="0" lvl="0" indent="0" algn="ctr" defTabSz="3780038" rtl="0" eaLnBrk="1" fontAlgn="auto" latinLnBrk="0" hangingPunct="1">
                        <a:lnSpc>
                          <a:spcPct val="100000"/>
                        </a:lnSpc>
                        <a:spcBef>
                          <a:spcPts val="0"/>
                        </a:spcBef>
                        <a:spcAft>
                          <a:spcPts val="0"/>
                        </a:spcAft>
                        <a:buClrTx/>
                        <a:buSzTx/>
                        <a:buFontTx/>
                        <a:buNone/>
                        <a:tabLst/>
                        <a:defRPr/>
                      </a:pPr>
                      <a:r>
                        <a:rPr lang="en-GB" altLang="zh-CN" sz="2800" b="1" kern="1200" dirty="0" smtClean="0">
                          <a:solidFill>
                            <a:schemeClr val="bg1"/>
                          </a:solidFill>
                          <a:latin typeface="+mn-lt"/>
                          <a:ea typeface="+mn-ea"/>
                          <a:cs typeface="+mn-cs"/>
                        </a:rPr>
                        <a:t>Flow rate (L/min)</a:t>
                      </a:r>
                      <a:endParaRPr lang="zh-CN" altLang="en-US" sz="2800" b="1" kern="1200" dirty="0" smtClean="0">
                        <a:solidFill>
                          <a:schemeClr val="bg1"/>
                        </a:solidFill>
                        <a:latin typeface="+mn-lt"/>
                        <a:ea typeface="+mn-ea"/>
                        <a:cs typeface="+mn-cs"/>
                      </a:endParaRPr>
                    </a:p>
                  </a:txBody>
                  <a:tcPr anchor="ctr">
                    <a:solidFill>
                      <a:schemeClr val="accent1">
                        <a:lumMod val="75000"/>
                        <a:lumOff val="25000"/>
                      </a:schemeClr>
                    </a:solidFill>
                  </a:tcPr>
                </a:tc>
                <a:tc>
                  <a:txBody>
                    <a:bodyPr/>
                    <a:lstStyle/>
                    <a:p>
                      <a:pPr marL="0" marR="0" lvl="0" indent="0" algn="ctr" defTabSz="3780038" rtl="0" eaLnBrk="1" fontAlgn="auto" latinLnBrk="0" hangingPunct="1">
                        <a:lnSpc>
                          <a:spcPct val="100000"/>
                        </a:lnSpc>
                        <a:spcBef>
                          <a:spcPts val="0"/>
                        </a:spcBef>
                        <a:spcAft>
                          <a:spcPts val="0"/>
                        </a:spcAft>
                        <a:buClrTx/>
                        <a:buSzTx/>
                        <a:buFontTx/>
                        <a:buNone/>
                        <a:tabLst/>
                        <a:defRPr/>
                      </a:pPr>
                      <a:r>
                        <a:rPr lang="en-US" altLang="zh-CN" sz="2800" b="1" kern="1200" dirty="0" err="1" smtClean="0">
                          <a:solidFill>
                            <a:schemeClr val="bg1"/>
                          </a:solidFill>
                          <a:latin typeface="+mn-lt"/>
                          <a:ea typeface="+mn-ea"/>
                          <a:cs typeface="+mn-cs"/>
                        </a:rPr>
                        <a:t>n</a:t>
                      </a:r>
                      <a:r>
                        <a:rPr lang="en-US" altLang="zh-CN" sz="2800" b="1" kern="1200" baseline="-25000" dirty="0" err="1" smtClean="0">
                          <a:solidFill>
                            <a:schemeClr val="bg1"/>
                          </a:solidFill>
                          <a:latin typeface="+mn-lt"/>
                          <a:ea typeface="+mn-ea"/>
                          <a:cs typeface="+mn-cs"/>
                        </a:rPr>
                        <a:t>succinate</a:t>
                      </a:r>
                      <a:r>
                        <a:rPr lang="en-US" altLang="zh-CN" sz="2800" b="1" kern="1200" dirty="0" smtClean="0">
                          <a:solidFill>
                            <a:schemeClr val="bg1"/>
                          </a:solidFill>
                          <a:latin typeface="+mn-lt"/>
                          <a:ea typeface="+mn-ea"/>
                          <a:cs typeface="+mn-cs"/>
                        </a:rPr>
                        <a:t> : </a:t>
                      </a:r>
                      <a:r>
                        <a:rPr lang="en-US" altLang="zh-CN" sz="2800" b="1" kern="1200" dirty="0" err="1" smtClean="0">
                          <a:solidFill>
                            <a:schemeClr val="bg1"/>
                          </a:solidFill>
                          <a:latin typeface="+mn-lt"/>
                          <a:ea typeface="+mn-ea"/>
                          <a:cs typeface="+mn-cs"/>
                        </a:rPr>
                        <a:t>n</a:t>
                      </a:r>
                      <a:r>
                        <a:rPr lang="en-US" altLang="zh-CN" sz="2800" b="1" kern="1200" baseline="-25000" dirty="0" err="1" smtClean="0">
                          <a:solidFill>
                            <a:schemeClr val="bg1"/>
                          </a:solidFill>
                          <a:latin typeface="+mn-lt"/>
                          <a:ea typeface="+mn-ea"/>
                          <a:cs typeface="+mn-cs"/>
                        </a:rPr>
                        <a:t>NaOH</a:t>
                      </a:r>
                      <a:endParaRPr lang="zh-CN" altLang="en-US" sz="2800" b="1" kern="1200" baseline="-25000" dirty="0" smtClean="0">
                        <a:solidFill>
                          <a:schemeClr val="bg1"/>
                        </a:solidFill>
                        <a:latin typeface="+mn-lt"/>
                        <a:ea typeface="+mn-ea"/>
                        <a:cs typeface="+mn-cs"/>
                      </a:endParaRPr>
                    </a:p>
                  </a:txBody>
                  <a:tcPr anchor="ctr">
                    <a:solidFill>
                      <a:schemeClr val="accent1">
                        <a:lumMod val="75000"/>
                        <a:lumOff val="25000"/>
                      </a:schemeClr>
                    </a:solidFill>
                  </a:tcPr>
                </a:tc>
                <a:tc>
                  <a:txBody>
                    <a:bodyPr/>
                    <a:lstStyle/>
                    <a:p>
                      <a:pPr marL="0" marR="0" lvl="0" indent="0" algn="ctr" defTabSz="3780038" rtl="0" eaLnBrk="1" fontAlgn="auto" latinLnBrk="0" hangingPunct="1">
                        <a:lnSpc>
                          <a:spcPct val="100000"/>
                        </a:lnSpc>
                        <a:spcBef>
                          <a:spcPts val="0"/>
                        </a:spcBef>
                        <a:spcAft>
                          <a:spcPts val="0"/>
                        </a:spcAft>
                        <a:buClrTx/>
                        <a:buSzTx/>
                        <a:buFontTx/>
                        <a:buNone/>
                        <a:tabLst/>
                        <a:defRPr/>
                      </a:pPr>
                      <a:r>
                        <a:rPr lang="en-GB" altLang="zh-CN" sz="2800" b="1" kern="1200" dirty="0" smtClean="0">
                          <a:solidFill>
                            <a:schemeClr val="bg1"/>
                          </a:solidFill>
                          <a:latin typeface="+mn-lt"/>
                          <a:ea typeface="+mn-ea"/>
                          <a:cs typeface="+mn-cs"/>
                        </a:rPr>
                        <a:t>Re</a:t>
                      </a:r>
                      <a:endParaRPr lang="zh-CN" altLang="en-US" sz="2800" b="1" kern="1200" dirty="0" smtClean="0">
                        <a:solidFill>
                          <a:schemeClr val="bg1"/>
                        </a:solidFill>
                        <a:latin typeface="+mn-lt"/>
                        <a:ea typeface="+mn-ea"/>
                        <a:cs typeface="+mn-cs"/>
                      </a:endParaRPr>
                    </a:p>
                  </a:txBody>
                  <a:tcPr anchor="ctr">
                    <a:solidFill>
                      <a:schemeClr val="accent1">
                        <a:lumMod val="75000"/>
                        <a:lumOff val="25000"/>
                      </a:schemeClr>
                    </a:solidFill>
                  </a:tcPr>
                </a:tc>
                <a:extLst>
                  <a:ext uri="{0D108BD9-81ED-4DB2-BD59-A6C34878D82A}">
                    <a16:rowId xmlns:a16="http://schemas.microsoft.com/office/drawing/2014/main" val="10000"/>
                  </a:ext>
                </a:extLst>
              </a:tr>
              <a:tr h="449773">
                <a:tc>
                  <a:txBody>
                    <a:bodyPr/>
                    <a:lstStyle/>
                    <a:p>
                      <a:pPr marL="0" algn="ctr" defTabSz="3780038" rtl="0" eaLnBrk="1" latinLnBrk="0" hangingPunct="1"/>
                      <a:r>
                        <a:rPr lang="en-GB" altLang="zh-CN" sz="2800" kern="1200" dirty="0" smtClean="0">
                          <a:solidFill>
                            <a:srgbClr val="004E38"/>
                          </a:solidFill>
                          <a:latin typeface="+mn-lt"/>
                          <a:ea typeface="+mn-ea"/>
                          <a:cs typeface="+mn-cs"/>
                        </a:rPr>
                        <a:t>THF 1</a:t>
                      </a:r>
                      <a:endParaRPr lang="zh-CN" altLang="en-US" sz="2800" kern="1200" dirty="0">
                        <a:solidFill>
                          <a:srgbClr val="004E38"/>
                        </a:solidFill>
                        <a:latin typeface="+mn-lt"/>
                        <a:ea typeface="+mn-ea"/>
                        <a:cs typeface="+mn-cs"/>
                      </a:endParaRPr>
                    </a:p>
                  </a:txBody>
                  <a:tcPr anchor="ctr">
                    <a:solidFill>
                      <a:schemeClr val="bg1">
                        <a:lumMod val="75000"/>
                      </a:schemeClr>
                    </a:solidFill>
                  </a:tcPr>
                </a:tc>
                <a:tc>
                  <a:txBody>
                    <a:bodyPr/>
                    <a:lstStyle/>
                    <a:p>
                      <a:pPr marL="0" algn="ctr" defTabSz="3780038" rtl="0" eaLnBrk="1" latinLnBrk="0" hangingPunct="1"/>
                      <a:r>
                        <a:rPr lang="en-US" altLang="zh-CN" sz="2800" kern="1200" dirty="0" smtClean="0">
                          <a:solidFill>
                            <a:srgbClr val="004E38"/>
                          </a:solidFill>
                          <a:latin typeface="+mn-lt"/>
                          <a:ea typeface="+mn-ea"/>
                          <a:cs typeface="+mn-cs"/>
                        </a:rPr>
                        <a:t>0.65</a:t>
                      </a:r>
                      <a:endParaRPr lang="zh-CN" altLang="en-US" sz="2800" kern="1200" dirty="0">
                        <a:solidFill>
                          <a:srgbClr val="004E38"/>
                        </a:solidFill>
                        <a:latin typeface="+mn-lt"/>
                        <a:ea typeface="+mn-ea"/>
                        <a:cs typeface="+mn-cs"/>
                      </a:endParaRPr>
                    </a:p>
                  </a:txBody>
                  <a:tcPr anchor="ctr">
                    <a:solidFill>
                      <a:schemeClr val="bg1">
                        <a:lumMod val="75000"/>
                      </a:schemeClr>
                    </a:solidFill>
                  </a:tcPr>
                </a:tc>
                <a:tc rowSpan="4">
                  <a:txBody>
                    <a:bodyPr/>
                    <a:lstStyle/>
                    <a:p>
                      <a:pPr marL="0" algn="ctr" defTabSz="3780038" rtl="0" eaLnBrk="1" latinLnBrk="0" hangingPunct="1"/>
                      <a:r>
                        <a:rPr lang="en-US" altLang="zh-CN" sz="2800" kern="1200" dirty="0" smtClean="0">
                          <a:solidFill>
                            <a:srgbClr val="004E38"/>
                          </a:solidFill>
                          <a:latin typeface="+mn-lt"/>
                          <a:ea typeface="+mn-ea"/>
                          <a:cs typeface="+mn-cs"/>
                        </a:rPr>
                        <a:t>1:0.8</a:t>
                      </a:r>
                      <a:endParaRPr lang="zh-CN" altLang="en-US" sz="2800" kern="1200" dirty="0">
                        <a:solidFill>
                          <a:srgbClr val="004E38"/>
                        </a:solidFill>
                        <a:latin typeface="+mn-lt"/>
                        <a:ea typeface="+mn-ea"/>
                        <a:cs typeface="+mn-cs"/>
                      </a:endParaRPr>
                    </a:p>
                  </a:txBody>
                  <a:tcPr anchor="ctr">
                    <a:solidFill>
                      <a:schemeClr val="bg1">
                        <a:lumMod val="75000"/>
                      </a:schemeClr>
                    </a:solidFill>
                  </a:tcPr>
                </a:tc>
                <a:tc rowSpan="4">
                  <a:txBody>
                    <a:bodyPr/>
                    <a:lstStyle/>
                    <a:p>
                      <a:pPr marL="0" algn="ctr" defTabSz="3780038" rtl="0" eaLnBrk="1" latinLnBrk="0" hangingPunct="1"/>
                      <a:r>
                        <a:rPr lang="en-GB" altLang="zh-CN" sz="2800" kern="1200" dirty="0" smtClean="0">
                          <a:solidFill>
                            <a:srgbClr val="004E38"/>
                          </a:solidFill>
                          <a:latin typeface="+mn-lt"/>
                          <a:ea typeface="+mn-ea"/>
                          <a:cs typeface="+mn-cs"/>
                        </a:rPr>
                        <a:t>38144</a:t>
                      </a:r>
                      <a:endParaRPr lang="zh-CN" altLang="en-US" sz="2800" kern="1200" dirty="0">
                        <a:solidFill>
                          <a:srgbClr val="004E38"/>
                        </a:solidFill>
                        <a:latin typeface="+mn-lt"/>
                        <a:ea typeface="+mn-ea"/>
                        <a:cs typeface="+mn-cs"/>
                      </a:endParaRPr>
                    </a:p>
                  </a:txBody>
                  <a:tcPr anchor="ctr">
                    <a:solidFill>
                      <a:schemeClr val="bg1">
                        <a:lumMod val="75000"/>
                      </a:schemeClr>
                    </a:solidFill>
                  </a:tcPr>
                </a:tc>
                <a:extLst>
                  <a:ext uri="{0D108BD9-81ED-4DB2-BD59-A6C34878D82A}">
                    <a16:rowId xmlns:a16="http://schemas.microsoft.com/office/drawing/2014/main" val="10001"/>
                  </a:ext>
                </a:extLst>
              </a:tr>
              <a:tr h="449773">
                <a:tc>
                  <a:txBody>
                    <a:bodyPr/>
                    <a:lstStyle/>
                    <a:p>
                      <a:pPr marL="0" algn="ctr" defTabSz="3780038" rtl="0" eaLnBrk="1" latinLnBrk="0" hangingPunct="1"/>
                      <a:r>
                        <a:rPr lang="en-GB" altLang="zh-CN" sz="2800" kern="1200" dirty="0" smtClean="0">
                          <a:solidFill>
                            <a:srgbClr val="004E38"/>
                          </a:solidFill>
                          <a:latin typeface="+mn-lt"/>
                          <a:ea typeface="+mn-ea"/>
                          <a:cs typeface="+mn-cs"/>
                        </a:rPr>
                        <a:t>THF</a:t>
                      </a:r>
                      <a:r>
                        <a:rPr lang="en-GB" altLang="zh-CN" sz="2800" kern="1200" baseline="0" dirty="0" smtClean="0">
                          <a:solidFill>
                            <a:srgbClr val="004E38"/>
                          </a:solidFill>
                          <a:latin typeface="+mn-lt"/>
                          <a:ea typeface="+mn-ea"/>
                          <a:cs typeface="+mn-cs"/>
                        </a:rPr>
                        <a:t> 2</a:t>
                      </a:r>
                      <a:endParaRPr lang="zh-CN" altLang="en-US" sz="2800" kern="1200" dirty="0">
                        <a:solidFill>
                          <a:srgbClr val="004E38"/>
                        </a:solidFill>
                        <a:latin typeface="+mn-lt"/>
                        <a:ea typeface="+mn-ea"/>
                        <a:cs typeface="+mn-cs"/>
                      </a:endParaRPr>
                    </a:p>
                  </a:txBody>
                  <a:tcPr anchor="ctr">
                    <a:solidFill>
                      <a:schemeClr val="bg1">
                        <a:lumMod val="65000"/>
                      </a:schemeClr>
                    </a:solidFill>
                  </a:tcPr>
                </a:tc>
                <a:tc>
                  <a:txBody>
                    <a:bodyPr/>
                    <a:lstStyle/>
                    <a:p>
                      <a:pPr marL="0" algn="ctr" defTabSz="3780038" rtl="0" eaLnBrk="1" latinLnBrk="0" hangingPunct="1"/>
                      <a:r>
                        <a:rPr lang="en-US" altLang="zh-CN" sz="2800" kern="1200" dirty="0" smtClean="0">
                          <a:solidFill>
                            <a:srgbClr val="004E38"/>
                          </a:solidFill>
                          <a:latin typeface="+mn-lt"/>
                          <a:ea typeface="+mn-ea"/>
                          <a:cs typeface="+mn-cs"/>
                        </a:rPr>
                        <a:t>0.65</a:t>
                      </a:r>
                      <a:endParaRPr lang="zh-CN" altLang="en-US" sz="2800" kern="1200" dirty="0">
                        <a:solidFill>
                          <a:srgbClr val="004E38"/>
                        </a:solidFill>
                        <a:latin typeface="+mn-lt"/>
                        <a:ea typeface="+mn-ea"/>
                        <a:cs typeface="+mn-cs"/>
                      </a:endParaRPr>
                    </a:p>
                  </a:txBody>
                  <a:tcPr anchor="ctr">
                    <a:solidFill>
                      <a:schemeClr val="bg1">
                        <a:lumMod val="65000"/>
                      </a:schemeClr>
                    </a:solidFill>
                  </a:tcPr>
                </a:tc>
                <a:tc vMerge="1">
                  <a:txBody>
                    <a:bodyPr/>
                    <a:lstStyle/>
                    <a:p>
                      <a:pPr algn="ctr"/>
                      <a:endParaRPr lang="zh-CN" altLang="en-US" sz="2800" kern="1200" dirty="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endParaRPr>
                    </a:p>
                  </a:txBody>
                  <a:tcPr anchor="ctr">
                    <a:solidFill>
                      <a:schemeClr val="bg1">
                        <a:lumMod val="65000"/>
                      </a:schemeClr>
                    </a:solidFill>
                  </a:tcPr>
                </a:tc>
                <a:tc vMerge="1">
                  <a:txBody>
                    <a:bodyPr/>
                    <a:lstStyle/>
                    <a:p>
                      <a:pPr algn="ctr"/>
                      <a:endParaRPr lang="zh-CN" altLang="en-US" sz="2800" kern="1200" dirty="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endParaRPr>
                    </a:p>
                  </a:txBody>
                  <a:tcPr anchor="ctr">
                    <a:solidFill>
                      <a:schemeClr val="bg1">
                        <a:lumMod val="65000"/>
                      </a:schemeClr>
                    </a:solidFill>
                  </a:tcPr>
                </a:tc>
                <a:extLst>
                  <a:ext uri="{0D108BD9-81ED-4DB2-BD59-A6C34878D82A}">
                    <a16:rowId xmlns:a16="http://schemas.microsoft.com/office/drawing/2014/main" val="10002"/>
                  </a:ext>
                </a:extLst>
              </a:tr>
              <a:tr h="449773">
                <a:tc>
                  <a:txBody>
                    <a:bodyPr/>
                    <a:lstStyle/>
                    <a:p>
                      <a:pPr marL="0" marR="0" lvl="0" indent="0" algn="ctr" defTabSz="3780038" rtl="0" eaLnBrk="1" fontAlgn="auto" latinLnBrk="0" hangingPunct="1">
                        <a:lnSpc>
                          <a:spcPct val="100000"/>
                        </a:lnSpc>
                        <a:spcBef>
                          <a:spcPts val="0"/>
                        </a:spcBef>
                        <a:spcAft>
                          <a:spcPts val="0"/>
                        </a:spcAft>
                        <a:buClrTx/>
                        <a:buSzTx/>
                        <a:buFontTx/>
                        <a:buNone/>
                        <a:tabLst/>
                        <a:defRPr/>
                      </a:pPr>
                      <a:r>
                        <a:rPr lang="en-GB" altLang="zh-CN" sz="2800" kern="1200" dirty="0" smtClean="0">
                          <a:solidFill>
                            <a:srgbClr val="004E38"/>
                          </a:solidFill>
                          <a:latin typeface="+mn-lt"/>
                          <a:ea typeface="+mn-ea"/>
                          <a:cs typeface="+mn-cs"/>
                        </a:rPr>
                        <a:t>Anti-solvent 1</a:t>
                      </a:r>
                      <a:endParaRPr lang="zh-CN" altLang="en-US" sz="2800" kern="1200" dirty="0" smtClean="0">
                        <a:solidFill>
                          <a:srgbClr val="004E38"/>
                        </a:solidFill>
                        <a:latin typeface="+mn-lt"/>
                        <a:ea typeface="+mn-ea"/>
                        <a:cs typeface="+mn-cs"/>
                      </a:endParaRPr>
                    </a:p>
                  </a:txBody>
                  <a:tcPr anchor="ctr">
                    <a:solidFill>
                      <a:schemeClr val="bg1">
                        <a:lumMod val="75000"/>
                      </a:schemeClr>
                    </a:solidFill>
                  </a:tcPr>
                </a:tc>
                <a:tc>
                  <a:txBody>
                    <a:bodyPr/>
                    <a:lstStyle/>
                    <a:p>
                      <a:pPr marL="0" algn="ctr" defTabSz="3780038" rtl="0" eaLnBrk="1" latinLnBrk="0" hangingPunct="1"/>
                      <a:r>
                        <a:rPr lang="en-US" altLang="zh-CN" sz="2800" kern="1200" dirty="0" smtClean="0">
                          <a:solidFill>
                            <a:srgbClr val="004E38"/>
                          </a:solidFill>
                          <a:latin typeface="+mn-lt"/>
                          <a:ea typeface="+mn-ea"/>
                          <a:cs typeface="+mn-cs"/>
                        </a:rPr>
                        <a:t>0.65</a:t>
                      </a:r>
                      <a:endParaRPr lang="zh-CN" altLang="en-US" sz="2800" kern="1200" dirty="0">
                        <a:solidFill>
                          <a:srgbClr val="004E38"/>
                        </a:solidFill>
                        <a:latin typeface="+mn-lt"/>
                        <a:ea typeface="+mn-ea"/>
                        <a:cs typeface="+mn-cs"/>
                      </a:endParaRPr>
                    </a:p>
                  </a:txBody>
                  <a:tcPr anchor="ctr">
                    <a:solidFill>
                      <a:schemeClr val="bg1">
                        <a:lumMod val="75000"/>
                      </a:schemeClr>
                    </a:solidFill>
                  </a:tcPr>
                </a:tc>
                <a:tc vMerge="1">
                  <a:txBody>
                    <a:bodyPr/>
                    <a:lstStyle/>
                    <a:p>
                      <a:pPr algn="ctr"/>
                      <a:endParaRPr lang="zh-CN" altLang="en-US" sz="2800" kern="1200" dirty="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endParaRPr>
                    </a:p>
                  </a:txBody>
                  <a:tcPr anchor="ctr">
                    <a:solidFill>
                      <a:schemeClr val="bg1">
                        <a:lumMod val="75000"/>
                      </a:schemeClr>
                    </a:solidFill>
                  </a:tcPr>
                </a:tc>
                <a:tc vMerge="1">
                  <a:txBody>
                    <a:bodyPr/>
                    <a:lstStyle/>
                    <a:p>
                      <a:pPr algn="ctr"/>
                      <a:endParaRPr lang="zh-CN" altLang="en-US" sz="2800" kern="1200" dirty="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endParaRPr>
                    </a:p>
                  </a:txBody>
                  <a:tcPr anchor="ctr">
                    <a:solidFill>
                      <a:schemeClr val="bg1">
                        <a:lumMod val="75000"/>
                      </a:schemeClr>
                    </a:solidFill>
                  </a:tcPr>
                </a:tc>
                <a:extLst>
                  <a:ext uri="{0D108BD9-81ED-4DB2-BD59-A6C34878D82A}">
                    <a16:rowId xmlns:a16="http://schemas.microsoft.com/office/drawing/2014/main" val="10003"/>
                  </a:ext>
                </a:extLst>
              </a:tr>
              <a:tr h="449773">
                <a:tc>
                  <a:txBody>
                    <a:bodyPr/>
                    <a:lstStyle/>
                    <a:p>
                      <a:pPr marL="0" marR="0" lvl="0" indent="0" algn="ctr" defTabSz="3780038" rtl="0" eaLnBrk="1" fontAlgn="auto" latinLnBrk="0" hangingPunct="1">
                        <a:lnSpc>
                          <a:spcPct val="100000"/>
                        </a:lnSpc>
                        <a:spcBef>
                          <a:spcPts val="0"/>
                        </a:spcBef>
                        <a:spcAft>
                          <a:spcPts val="0"/>
                        </a:spcAft>
                        <a:buClrTx/>
                        <a:buSzTx/>
                        <a:buFontTx/>
                        <a:buNone/>
                        <a:tabLst/>
                        <a:defRPr/>
                      </a:pPr>
                      <a:r>
                        <a:rPr lang="en-GB" altLang="zh-CN" sz="2800" kern="1200" dirty="0" smtClean="0">
                          <a:solidFill>
                            <a:srgbClr val="004E38"/>
                          </a:solidFill>
                          <a:latin typeface="+mn-lt"/>
                          <a:ea typeface="+mn-ea"/>
                          <a:cs typeface="+mn-cs"/>
                        </a:rPr>
                        <a:t>Anti-solvent 2</a:t>
                      </a:r>
                      <a:endParaRPr lang="zh-CN" altLang="en-US" sz="2800" kern="1200" dirty="0" smtClean="0">
                        <a:solidFill>
                          <a:srgbClr val="004E38"/>
                        </a:solidFill>
                        <a:latin typeface="+mn-lt"/>
                        <a:ea typeface="+mn-ea"/>
                        <a:cs typeface="+mn-cs"/>
                      </a:endParaRPr>
                    </a:p>
                  </a:txBody>
                  <a:tcPr anchor="ctr">
                    <a:solidFill>
                      <a:schemeClr val="bg1">
                        <a:lumMod val="65000"/>
                      </a:schemeClr>
                    </a:solidFill>
                  </a:tcPr>
                </a:tc>
                <a:tc>
                  <a:txBody>
                    <a:bodyPr/>
                    <a:lstStyle/>
                    <a:p>
                      <a:pPr marL="0" algn="ctr" defTabSz="3780038" rtl="0" eaLnBrk="1" latinLnBrk="0" hangingPunct="1"/>
                      <a:r>
                        <a:rPr lang="en-US" altLang="zh-CN" sz="2800" kern="1200" dirty="0" smtClean="0">
                          <a:solidFill>
                            <a:srgbClr val="004E38"/>
                          </a:solidFill>
                          <a:latin typeface="+mn-lt"/>
                          <a:ea typeface="+mn-ea"/>
                          <a:cs typeface="+mn-cs"/>
                        </a:rPr>
                        <a:t>0.65</a:t>
                      </a:r>
                      <a:endParaRPr lang="zh-CN" altLang="en-US" sz="2800" kern="1200" dirty="0">
                        <a:solidFill>
                          <a:srgbClr val="004E38"/>
                        </a:solidFill>
                        <a:latin typeface="+mn-lt"/>
                        <a:ea typeface="+mn-ea"/>
                        <a:cs typeface="+mn-cs"/>
                      </a:endParaRPr>
                    </a:p>
                  </a:txBody>
                  <a:tcPr anchor="ctr">
                    <a:solidFill>
                      <a:schemeClr val="bg1">
                        <a:lumMod val="65000"/>
                      </a:schemeClr>
                    </a:solidFill>
                  </a:tcPr>
                </a:tc>
                <a:tc vMerge="1">
                  <a:txBody>
                    <a:bodyPr/>
                    <a:lstStyle/>
                    <a:p>
                      <a:pPr algn="ctr"/>
                      <a:endParaRPr lang="zh-CN" altLang="en-US" sz="2800" kern="1200" dirty="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endParaRPr>
                    </a:p>
                  </a:txBody>
                  <a:tcPr anchor="ctr">
                    <a:solidFill>
                      <a:schemeClr val="bg1">
                        <a:lumMod val="65000"/>
                      </a:schemeClr>
                    </a:solidFill>
                  </a:tcPr>
                </a:tc>
                <a:tc vMerge="1">
                  <a:txBody>
                    <a:bodyPr/>
                    <a:lstStyle/>
                    <a:p>
                      <a:pPr algn="ctr"/>
                      <a:endParaRPr lang="zh-CN" altLang="en-US" sz="2800" kern="1200" dirty="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endParaRPr>
                    </a:p>
                  </a:txBody>
                  <a:tcPr anchor="ctr">
                    <a:solidFill>
                      <a:schemeClr val="bg1">
                        <a:lumMod val="65000"/>
                      </a:schemeClr>
                    </a:solidFill>
                  </a:tcPr>
                </a:tc>
                <a:extLst>
                  <a:ext uri="{0D108BD9-81ED-4DB2-BD59-A6C34878D82A}">
                    <a16:rowId xmlns:a16="http://schemas.microsoft.com/office/drawing/2014/main" val="10004"/>
                  </a:ext>
                </a:extLst>
              </a:tr>
            </a:tbl>
          </a:graphicData>
        </a:graphic>
      </p:graphicFrame>
      <p:graphicFrame>
        <p:nvGraphicFramePr>
          <p:cNvPr id="74" name="Table 20"/>
          <p:cNvGraphicFramePr>
            <a:graphicFrameLocks noGrp="1"/>
          </p:cNvGraphicFramePr>
          <p:nvPr>
            <p:extLst>
              <p:ext uri="{D42A27DB-BD31-4B8C-83A1-F6EECF244321}">
                <p14:modId xmlns:p14="http://schemas.microsoft.com/office/powerpoint/2010/main" val="3513103080"/>
              </p:ext>
            </p:extLst>
          </p:nvPr>
        </p:nvGraphicFramePr>
        <p:xfrm>
          <a:off x="15841816" y="10269599"/>
          <a:ext cx="13792679" cy="1237159"/>
        </p:xfrm>
        <a:graphic>
          <a:graphicData uri="http://schemas.openxmlformats.org/drawingml/2006/table">
            <a:tbl>
              <a:tblPr firstRow="1" bandRow="1">
                <a:tableStyleId>{21E4AEA4-8DFA-4A89-87EB-49C32662AFE0}</a:tableStyleId>
              </a:tblPr>
              <a:tblGrid>
                <a:gridCol w="2614017">
                  <a:extLst>
                    <a:ext uri="{9D8B030D-6E8A-4147-A177-3AD203B41FA5}">
                      <a16:colId xmlns:a16="http://schemas.microsoft.com/office/drawing/2014/main" val="20000"/>
                    </a:ext>
                  </a:extLst>
                </a:gridCol>
                <a:gridCol w="2791149">
                  <a:extLst>
                    <a:ext uri="{9D8B030D-6E8A-4147-A177-3AD203B41FA5}">
                      <a16:colId xmlns:a16="http://schemas.microsoft.com/office/drawing/2014/main" val="20001"/>
                    </a:ext>
                  </a:extLst>
                </a:gridCol>
                <a:gridCol w="3669643">
                  <a:extLst>
                    <a:ext uri="{9D8B030D-6E8A-4147-A177-3AD203B41FA5}">
                      <a16:colId xmlns:a16="http://schemas.microsoft.com/office/drawing/2014/main" val="20002"/>
                    </a:ext>
                  </a:extLst>
                </a:gridCol>
                <a:gridCol w="2821739">
                  <a:extLst>
                    <a:ext uri="{9D8B030D-6E8A-4147-A177-3AD203B41FA5}">
                      <a16:colId xmlns:a16="http://schemas.microsoft.com/office/drawing/2014/main" val="20003"/>
                    </a:ext>
                  </a:extLst>
                </a:gridCol>
                <a:gridCol w="1896131">
                  <a:extLst>
                    <a:ext uri="{9D8B030D-6E8A-4147-A177-3AD203B41FA5}">
                      <a16:colId xmlns:a16="http://schemas.microsoft.com/office/drawing/2014/main" val="20006"/>
                    </a:ext>
                  </a:extLst>
                </a:gridCol>
              </a:tblGrid>
              <a:tr h="718759">
                <a:tc>
                  <a:txBody>
                    <a:bodyPr/>
                    <a:lstStyle/>
                    <a:p>
                      <a:pPr marL="0" marR="0" lvl="0" indent="0" algn="ctr" defTabSz="3780038" rtl="0" eaLnBrk="1" fontAlgn="auto" latinLnBrk="0" hangingPunct="1">
                        <a:lnSpc>
                          <a:spcPct val="100000"/>
                        </a:lnSpc>
                        <a:spcBef>
                          <a:spcPts val="0"/>
                        </a:spcBef>
                        <a:spcAft>
                          <a:spcPts val="0"/>
                        </a:spcAft>
                        <a:buClrTx/>
                        <a:buSzTx/>
                        <a:buFontTx/>
                        <a:buNone/>
                        <a:tabLst/>
                        <a:defRPr/>
                      </a:pPr>
                      <a:r>
                        <a:rPr lang="en-US" altLang="zh-CN" sz="2800" b="1" kern="1200" dirty="0" smtClean="0">
                          <a:solidFill>
                            <a:schemeClr val="bg1"/>
                          </a:solidFill>
                          <a:latin typeface="+mn-lt"/>
                          <a:ea typeface="+mn-ea"/>
                          <a:cs typeface="+mn-cs"/>
                        </a:rPr>
                        <a:t>Pore size (nm)</a:t>
                      </a:r>
                      <a:endParaRPr lang="zh-CN" altLang="en-US" sz="2800" b="1" kern="1200" dirty="0" smtClean="0">
                        <a:solidFill>
                          <a:schemeClr val="bg1"/>
                        </a:solidFill>
                        <a:latin typeface="+mn-lt"/>
                        <a:ea typeface="+mn-ea"/>
                        <a:cs typeface="+mn-cs"/>
                      </a:endParaRPr>
                    </a:p>
                  </a:txBody>
                  <a:tcPr anchor="ctr">
                    <a:solidFill>
                      <a:schemeClr val="accent1">
                        <a:lumMod val="75000"/>
                        <a:lumOff val="25000"/>
                      </a:schemeClr>
                    </a:solidFill>
                  </a:tcPr>
                </a:tc>
                <a:tc>
                  <a:txBody>
                    <a:bodyPr/>
                    <a:lstStyle/>
                    <a:p>
                      <a:pPr marL="0" algn="ctr" defTabSz="3780038" rtl="0" eaLnBrk="1" latinLnBrk="0" hangingPunct="1"/>
                      <a:r>
                        <a:rPr lang="en-US" altLang="zh-CN" sz="2800" b="1" kern="1200" dirty="0" smtClean="0">
                          <a:solidFill>
                            <a:schemeClr val="bg1"/>
                          </a:solidFill>
                          <a:latin typeface="+mn-lt"/>
                          <a:ea typeface="+mn-ea"/>
                          <a:cs typeface="+mn-cs"/>
                        </a:rPr>
                        <a:t>Surface area (m</a:t>
                      </a:r>
                      <a:r>
                        <a:rPr lang="en-US" altLang="zh-CN" sz="2800" b="1" kern="1200" baseline="30000" dirty="0" smtClean="0">
                          <a:solidFill>
                            <a:schemeClr val="bg1"/>
                          </a:solidFill>
                          <a:latin typeface="+mn-lt"/>
                          <a:ea typeface="+mn-ea"/>
                          <a:cs typeface="+mn-cs"/>
                        </a:rPr>
                        <a:t>2</a:t>
                      </a:r>
                      <a:r>
                        <a:rPr lang="en-US" altLang="zh-CN" sz="2800" b="1" kern="1200" dirty="0" smtClean="0">
                          <a:solidFill>
                            <a:schemeClr val="bg1"/>
                          </a:solidFill>
                          <a:latin typeface="+mn-lt"/>
                          <a:ea typeface="+mn-ea"/>
                          <a:cs typeface="+mn-cs"/>
                        </a:rPr>
                        <a:t>)</a:t>
                      </a:r>
                      <a:endParaRPr lang="zh-CN" altLang="en-US" sz="2800" b="1" kern="1200" dirty="0">
                        <a:solidFill>
                          <a:schemeClr val="bg1"/>
                        </a:solidFill>
                        <a:latin typeface="+mn-lt"/>
                        <a:ea typeface="+mn-ea"/>
                        <a:cs typeface="+mn-cs"/>
                      </a:endParaRPr>
                    </a:p>
                  </a:txBody>
                  <a:tcPr anchor="ctr">
                    <a:solidFill>
                      <a:schemeClr val="accent1">
                        <a:lumMod val="75000"/>
                        <a:lumOff val="25000"/>
                      </a:schemeClr>
                    </a:solidFill>
                  </a:tcPr>
                </a:tc>
                <a:tc>
                  <a:txBody>
                    <a:bodyPr/>
                    <a:lstStyle/>
                    <a:p>
                      <a:pPr marL="0" algn="ctr" defTabSz="3780038" rtl="0" eaLnBrk="1" latinLnBrk="0" hangingPunct="1"/>
                      <a:r>
                        <a:rPr lang="en-US" altLang="zh-CN" sz="2800" b="1" kern="1200" dirty="0" smtClean="0">
                          <a:solidFill>
                            <a:schemeClr val="bg1"/>
                          </a:solidFill>
                          <a:latin typeface="+mn-lt"/>
                          <a:ea typeface="+mn-ea"/>
                          <a:cs typeface="+mn-cs"/>
                        </a:rPr>
                        <a:t>Mean flux (L/m</a:t>
                      </a:r>
                      <a:r>
                        <a:rPr lang="en-US" altLang="zh-CN" sz="2800" b="1" kern="1200" baseline="30000" dirty="0" smtClean="0">
                          <a:solidFill>
                            <a:schemeClr val="bg1"/>
                          </a:solidFill>
                          <a:latin typeface="+mn-lt"/>
                          <a:ea typeface="+mn-ea"/>
                          <a:cs typeface="+mn-cs"/>
                        </a:rPr>
                        <a:t>2</a:t>
                      </a:r>
                      <a:r>
                        <a:rPr lang="en-US" altLang="zh-CN" sz="2800" b="1" kern="1200" dirty="0" smtClean="0">
                          <a:solidFill>
                            <a:schemeClr val="bg1"/>
                          </a:solidFill>
                          <a:latin typeface="+mn-lt"/>
                          <a:ea typeface="+mn-ea"/>
                          <a:cs typeface="+mn-cs"/>
                        </a:rPr>
                        <a:t>﹒min)</a:t>
                      </a:r>
                      <a:endParaRPr lang="zh-CN" altLang="en-US" sz="2800" b="1" kern="1200" dirty="0">
                        <a:solidFill>
                          <a:schemeClr val="bg1"/>
                        </a:solidFill>
                        <a:latin typeface="+mn-lt"/>
                        <a:ea typeface="+mn-ea"/>
                        <a:cs typeface="+mn-cs"/>
                      </a:endParaRPr>
                    </a:p>
                  </a:txBody>
                  <a:tcPr anchor="ctr">
                    <a:solidFill>
                      <a:schemeClr val="accent1">
                        <a:lumMod val="75000"/>
                        <a:lumOff val="25000"/>
                      </a:schemeClr>
                    </a:solidFill>
                  </a:tcPr>
                </a:tc>
                <a:tc>
                  <a:txBody>
                    <a:bodyPr/>
                    <a:lstStyle/>
                    <a:p>
                      <a:pPr marL="0" algn="ctr" defTabSz="3780038" rtl="0" eaLnBrk="1" latinLnBrk="0" hangingPunct="1"/>
                      <a:r>
                        <a:rPr lang="en-GB" altLang="zh-CN" sz="2800" b="1" kern="1200" dirty="0" smtClean="0">
                          <a:solidFill>
                            <a:schemeClr val="bg1"/>
                          </a:solidFill>
                          <a:latin typeface="+mn-lt"/>
                          <a:ea typeface="+mn-ea"/>
                          <a:cs typeface="+mn-cs"/>
                        </a:rPr>
                        <a:t>Shear rate (min</a:t>
                      </a:r>
                      <a:r>
                        <a:rPr lang="en-GB" altLang="zh-CN" sz="2800" b="1" kern="1200" baseline="30000" dirty="0" smtClean="0">
                          <a:solidFill>
                            <a:schemeClr val="bg1"/>
                          </a:solidFill>
                          <a:latin typeface="+mn-lt"/>
                          <a:ea typeface="+mn-ea"/>
                          <a:cs typeface="+mn-cs"/>
                        </a:rPr>
                        <a:t>-1</a:t>
                      </a:r>
                      <a:r>
                        <a:rPr lang="en-GB" altLang="zh-CN" sz="2800" b="1" kern="1200" dirty="0" smtClean="0">
                          <a:solidFill>
                            <a:schemeClr val="bg1"/>
                          </a:solidFill>
                          <a:latin typeface="+mn-lt"/>
                          <a:ea typeface="+mn-ea"/>
                          <a:cs typeface="+mn-cs"/>
                        </a:rPr>
                        <a:t>)</a:t>
                      </a:r>
                      <a:endParaRPr lang="zh-CN" altLang="en-US" sz="2800" b="1" kern="1200" dirty="0">
                        <a:solidFill>
                          <a:schemeClr val="bg1"/>
                        </a:solidFill>
                        <a:latin typeface="+mn-lt"/>
                        <a:ea typeface="+mn-ea"/>
                        <a:cs typeface="+mn-cs"/>
                      </a:endParaRPr>
                    </a:p>
                  </a:txBody>
                  <a:tcPr anchor="ctr">
                    <a:solidFill>
                      <a:schemeClr val="accent1">
                        <a:lumMod val="75000"/>
                        <a:lumOff val="25000"/>
                      </a:schemeClr>
                    </a:solidFill>
                  </a:tcPr>
                </a:tc>
                <a:tc>
                  <a:txBody>
                    <a:bodyPr/>
                    <a:lstStyle/>
                    <a:p>
                      <a:pPr marL="0" marR="0" lvl="0" indent="0" algn="ctr" defTabSz="3780038" rtl="0" eaLnBrk="1" fontAlgn="auto" latinLnBrk="0" hangingPunct="1">
                        <a:lnSpc>
                          <a:spcPct val="100000"/>
                        </a:lnSpc>
                        <a:spcBef>
                          <a:spcPts val="0"/>
                        </a:spcBef>
                        <a:spcAft>
                          <a:spcPts val="0"/>
                        </a:spcAft>
                        <a:buClrTx/>
                        <a:buSzTx/>
                        <a:buFontTx/>
                        <a:buNone/>
                        <a:tabLst/>
                        <a:defRPr/>
                      </a:pPr>
                      <a:r>
                        <a:rPr lang="en-GB" altLang="zh-CN" sz="2800" b="1" kern="1200" dirty="0" smtClean="0">
                          <a:solidFill>
                            <a:schemeClr val="bg1"/>
                          </a:solidFill>
                          <a:latin typeface="+mn-lt"/>
                          <a:ea typeface="+mn-ea"/>
                          <a:cs typeface="+mn-cs"/>
                        </a:rPr>
                        <a:t>TMP (bar)</a:t>
                      </a:r>
                      <a:endParaRPr lang="zh-CN" altLang="en-US" sz="2800" b="1" kern="1200" dirty="0" smtClean="0">
                        <a:solidFill>
                          <a:schemeClr val="bg1"/>
                        </a:solidFill>
                        <a:latin typeface="+mn-lt"/>
                        <a:ea typeface="+mn-ea"/>
                        <a:cs typeface="+mn-cs"/>
                      </a:endParaRPr>
                    </a:p>
                  </a:txBody>
                  <a:tcPr anchor="ctr">
                    <a:solidFill>
                      <a:schemeClr val="accent1">
                        <a:lumMod val="75000"/>
                        <a:lumOff val="25000"/>
                      </a:schemeClr>
                    </a:solidFill>
                  </a:tcPr>
                </a:tc>
                <a:extLst>
                  <a:ext uri="{0D108BD9-81ED-4DB2-BD59-A6C34878D82A}">
                    <a16:rowId xmlns:a16="http://schemas.microsoft.com/office/drawing/2014/main" val="10000"/>
                  </a:ext>
                </a:extLst>
              </a:tr>
              <a:tr h="518400">
                <a:tc>
                  <a:txBody>
                    <a:bodyPr/>
                    <a:lstStyle/>
                    <a:p>
                      <a:pPr marL="0" algn="ctr" defTabSz="3780038" rtl="0" eaLnBrk="1" latinLnBrk="0" hangingPunct="1"/>
                      <a:r>
                        <a:rPr lang="en-GB" altLang="zh-CN" sz="2800" kern="1200" dirty="0" smtClean="0">
                          <a:solidFill>
                            <a:srgbClr val="004E38"/>
                          </a:solidFill>
                          <a:latin typeface="+mn-lt"/>
                          <a:ea typeface="+mn-ea"/>
                          <a:cs typeface="+mn-cs"/>
                        </a:rPr>
                        <a:t>100</a:t>
                      </a:r>
                      <a:endParaRPr lang="zh-CN" altLang="en-US" sz="2800" kern="1200" dirty="0">
                        <a:solidFill>
                          <a:srgbClr val="004E38"/>
                        </a:solidFill>
                        <a:latin typeface="+mn-lt"/>
                        <a:ea typeface="+mn-ea"/>
                        <a:cs typeface="+mn-cs"/>
                      </a:endParaRPr>
                    </a:p>
                  </a:txBody>
                  <a:tcPr anchor="ctr">
                    <a:solidFill>
                      <a:schemeClr val="bg1">
                        <a:lumMod val="75000"/>
                      </a:schemeClr>
                    </a:solidFill>
                  </a:tcPr>
                </a:tc>
                <a:tc>
                  <a:txBody>
                    <a:bodyPr/>
                    <a:lstStyle/>
                    <a:p>
                      <a:pPr marL="0" algn="ctr" defTabSz="3780038" rtl="0" eaLnBrk="1" latinLnBrk="0" hangingPunct="1"/>
                      <a:r>
                        <a:rPr lang="en-GB" altLang="zh-CN" sz="2800" kern="1200" dirty="0" smtClean="0">
                          <a:solidFill>
                            <a:srgbClr val="004E38"/>
                          </a:solidFill>
                          <a:latin typeface="+mn-lt"/>
                          <a:ea typeface="+mn-ea"/>
                          <a:cs typeface="+mn-cs"/>
                        </a:rPr>
                        <a:t>0.24</a:t>
                      </a:r>
                      <a:endParaRPr lang="zh-CN" altLang="en-US" sz="2800" kern="1200" dirty="0">
                        <a:solidFill>
                          <a:srgbClr val="004E38"/>
                        </a:solidFill>
                        <a:latin typeface="+mn-lt"/>
                        <a:ea typeface="+mn-ea"/>
                        <a:cs typeface="+mn-cs"/>
                      </a:endParaRPr>
                    </a:p>
                  </a:txBody>
                  <a:tcPr anchor="ctr">
                    <a:solidFill>
                      <a:schemeClr val="bg1">
                        <a:lumMod val="75000"/>
                      </a:schemeClr>
                    </a:solidFill>
                  </a:tcPr>
                </a:tc>
                <a:tc>
                  <a:txBody>
                    <a:bodyPr/>
                    <a:lstStyle/>
                    <a:p>
                      <a:pPr marL="0" algn="ctr" defTabSz="3780038" rtl="0" eaLnBrk="1" latinLnBrk="0" hangingPunct="1"/>
                      <a:r>
                        <a:rPr lang="en-GB" altLang="zh-CN" sz="2800" kern="1200" dirty="0" smtClean="0">
                          <a:solidFill>
                            <a:srgbClr val="004E38"/>
                          </a:solidFill>
                          <a:latin typeface="+mn-lt"/>
                          <a:ea typeface="+mn-ea"/>
                          <a:cs typeface="+mn-cs"/>
                        </a:rPr>
                        <a:t>15.6</a:t>
                      </a:r>
                      <a:endParaRPr lang="zh-CN" altLang="en-US" sz="2800" kern="1200" dirty="0">
                        <a:solidFill>
                          <a:srgbClr val="004E38"/>
                        </a:solidFill>
                        <a:latin typeface="+mn-lt"/>
                        <a:ea typeface="+mn-ea"/>
                        <a:cs typeface="+mn-cs"/>
                      </a:endParaRPr>
                    </a:p>
                  </a:txBody>
                  <a:tcPr anchor="ctr">
                    <a:solidFill>
                      <a:schemeClr val="bg1">
                        <a:lumMod val="75000"/>
                      </a:schemeClr>
                    </a:solidFill>
                  </a:tcPr>
                </a:tc>
                <a:tc>
                  <a:txBody>
                    <a:bodyPr/>
                    <a:lstStyle/>
                    <a:p>
                      <a:pPr marL="0" algn="ctr" defTabSz="3780038" rtl="0" eaLnBrk="1" latinLnBrk="0" hangingPunct="1"/>
                      <a:r>
                        <a:rPr lang="en-US" altLang="zh-CN" sz="2800" kern="1200" dirty="0" smtClean="0">
                          <a:solidFill>
                            <a:srgbClr val="004E38"/>
                          </a:solidFill>
                          <a:latin typeface="+mn-lt"/>
                          <a:ea typeface="+mn-ea"/>
                          <a:cs typeface="+mn-cs"/>
                        </a:rPr>
                        <a:t>12000</a:t>
                      </a:r>
                    </a:p>
                  </a:txBody>
                  <a:tcPr anchor="ctr">
                    <a:solidFill>
                      <a:schemeClr val="bg1">
                        <a:lumMod val="75000"/>
                      </a:schemeClr>
                    </a:solidFill>
                  </a:tcPr>
                </a:tc>
                <a:tc>
                  <a:txBody>
                    <a:bodyPr/>
                    <a:lstStyle/>
                    <a:p>
                      <a:pPr marL="0" marR="0" lvl="0" indent="0" algn="ctr" defTabSz="3780038" rtl="0" eaLnBrk="1" fontAlgn="auto" latinLnBrk="0" hangingPunct="1">
                        <a:lnSpc>
                          <a:spcPct val="100000"/>
                        </a:lnSpc>
                        <a:spcBef>
                          <a:spcPts val="0"/>
                        </a:spcBef>
                        <a:spcAft>
                          <a:spcPts val="0"/>
                        </a:spcAft>
                        <a:buClrTx/>
                        <a:buSzTx/>
                        <a:buFontTx/>
                        <a:buNone/>
                        <a:tabLst/>
                        <a:defRPr/>
                      </a:pPr>
                      <a:r>
                        <a:rPr lang="en-GB" altLang="zh-CN" sz="2800" kern="1200" dirty="0" smtClean="0">
                          <a:solidFill>
                            <a:srgbClr val="004E38"/>
                          </a:solidFill>
                          <a:latin typeface="+mn-lt"/>
                          <a:ea typeface="+mn-ea"/>
                          <a:cs typeface="+mn-cs"/>
                        </a:rPr>
                        <a:t>2.0</a:t>
                      </a:r>
                      <a:endParaRPr lang="en-US" altLang="zh-CN" sz="2800" kern="1200" dirty="0" smtClean="0">
                        <a:solidFill>
                          <a:srgbClr val="004E38"/>
                        </a:solidFill>
                        <a:latin typeface="+mn-lt"/>
                        <a:ea typeface="+mn-ea"/>
                        <a:cs typeface="+mn-cs"/>
                      </a:endParaRPr>
                    </a:p>
                  </a:txBody>
                  <a:tcPr anchor="ctr">
                    <a:solidFill>
                      <a:schemeClr val="bg1">
                        <a:lumMod val="75000"/>
                      </a:schemeClr>
                    </a:solidFill>
                  </a:tcPr>
                </a:tc>
                <a:extLst>
                  <a:ext uri="{0D108BD9-81ED-4DB2-BD59-A6C34878D82A}">
                    <a16:rowId xmlns:a16="http://schemas.microsoft.com/office/drawing/2014/main" val="10001"/>
                  </a:ext>
                </a:extLst>
              </a:tr>
            </a:tbl>
          </a:graphicData>
        </a:graphic>
      </p:graphicFrame>
      <p:sp>
        <p:nvSpPr>
          <p:cNvPr id="75" name="文本框 74"/>
          <p:cNvSpPr txBox="1"/>
          <p:nvPr/>
        </p:nvSpPr>
        <p:spPr>
          <a:xfrm>
            <a:off x="18853736" y="9759082"/>
            <a:ext cx="7549802" cy="461665"/>
          </a:xfrm>
          <a:prstGeom prst="rect">
            <a:avLst/>
          </a:prstGeom>
          <a:noFill/>
        </p:spPr>
        <p:txBody>
          <a:bodyPr wrap="square" rtlCol="0">
            <a:spAutoFit/>
          </a:bodyPr>
          <a:lstStyle/>
          <a:p>
            <a:pPr algn="ctr"/>
            <a:r>
              <a:rPr lang="en-GB" altLang="zh-CN" sz="2400" dirty="0" smtClean="0"/>
              <a:t>Table 3 Process parameters for tangential flow filtration</a:t>
            </a:r>
            <a:endParaRPr lang="zh-CN" altLang="en-US" sz="2400" dirty="0"/>
          </a:p>
        </p:txBody>
      </p:sp>
      <p:graphicFrame>
        <p:nvGraphicFramePr>
          <p:cNvPr id="77" name="Table 20"/>
          <p:cNvGraphicFramePr>
            <a:graphicFrameLocks noGrp="1"/>
          </p:cNvGraphicFramePr>
          <p:nvPr>
            <p:extLst>
              <p:ext uri="{D42A27DB-BD31-4B8C-83A1-F6EECF244321}">
                <p14:modId xmlns:p14="http://schemas.microsoft.com/office/powerpoint/2010/main" val="180503864"/>
              </p:ext>
            </p:extLst>
          </p:nvPr>
        </p:nvGraphicFramePr>
        <p:xfrm>
          <a:off x="15802861" y="12034809"/>
          <a:ext cx="13831633" cy="2072640"/>
        </p:xfrm>
        <a:graphic>
          <a:graphicData uri="http://schemas.openxmlformats.org/drawingml/2006/table">
            <a:tbl>
              <a:tblPr firstRow="1" bandRow="1"/>
              <a:tblGrid>
                <a:gridCol w="5098678">
                  <a:extLst>
                    <a:ext uri="{9D8B030D-6E8A-4147-A177-3AD203B41FA5}">
                      <a16:colId xmlns:a16="http://schemas.microsoft.com/office/drawing/2014/main" val="20000"/>
                    </a:ext>
                  </a:extLst>
                </a:gridCol>
                <a:gridCol w="3742693">
                  <a:extLst>
                    <a:ext uri="{9D8B030D-6E8A-4147-A177-3AD203B41FA5}">
                      <a16:colId xmlns:a16="http://schemas.microsoft.com/office/drawing/2014/main" val="20001"/>
                    </a:ext>
                  </a:extLst>
                </a:gridCol>
                <a:gridCol w="2673355">
                  <a:extLst>
                    <a:ext uri="{9D8B030D-6E8A-4147-A177-3AD203B41FA5}">
                      <a16:colId xmlns:a16="http://schemas.microsoft.com/office/drawing/2014/main" val="20002"/>
                    </a:ext>
                  </a:extLst>
                </a:gridCol>
                <a:gridCol w="2316907">
                  <a:extLst>
                    <a:ext uri="{9D8B030D-6E8A-4147-A177-3AD203B41FA5}">
                      <a16:colId xmlns:a16="http://schemas.microsoft.com/office/drawing/2014/main" val="20003"/>
                    </a:ext>
                  </a:extLst>
                </a:gridCol>
              </a:tblGrid>
              <a:tr h="515036">
                <a:tc>
                  <a:txBody>
                    <a:bodyPr/>
                    <a:lstStyle>
                      <a:lvl1pPr marL="0" algn="l" defTabSz="3780038" rtl="0" eaLnBrk="1" latinLnBrk="0" hangingPunct="1">
                        <a:defRPr sz="7441" b="1" kern="1200">
                          <a:solidFill>
                            <a:schemeClr val="lt1"/>
                          </a:solidFill>
                          <a:latin typeface="Calibri" panose="020F0502020204030204"/>
                        </a:defRPr>
                      </a:lvl1pPr>
                      <a:lvl2pPr marL="1890019" algn="l" defTabSz="3780038" rtl="0" eaLnBrk="1" latinLnBrk="0" hangingPunct="1">
                        <a:defRPr sz="7441" b="1" kern="1200">
                          <a:solidFill>
                            <a:schemeClr val="lt1"/>
                          </a:solidFill>
                          <a:latin typeface="Calibri" panose="020F0502020204030204"/>
                        </a:defRPr>
                      </a:lvl2pPr>
                      <a:lvl3pPr marL="3780038" algn="l" defTabSz="3780038" rtl="0" eaLnBrk="1" latinLnBrk="0" hangingPunct="1">
                        <a:defRPr sz="7441" b="1" kern="1200">
                          <a:solidFill>
                            <a:schemeClr val="lt1"/>
                          </a:solidFill>
                          <a:latin typeface="Calibri" panose="020F0502020204030204"/>
                        </a:defRPr>
                      </a:lvl3pPr>
                      <a:lvl4pPr marL="5670057" algn="l" defTabSz="3780038" rtl="0" eaLnBrk="1" latinLnBrk="0" hangingPunct="1">
                        <a:defRPr sz="7441" b="1" kern="1200">
                          <a:solidFill>
                            <a:schemeClr val="lt1"/>
                          </a:solidFill>
                          <a:latin typeface="Calibri" panose="020F0502020204030204"/>
                        </a:defRPr>
                      </a:lvl4pPr>
                      <a:lvl5pPr marL="7560076" algn="l" defTabSz="3780038" rtl="0" eaLnBrk="1" latinLnBrk="0" hangingPunct="1">
                        <a:defRPr sz="7441" b="1" kern="1200">
                          <a:solidFill>
                            <a:schemeClr val="lt1"/>
                          </a:solidFill>
                          <a:latin typeface="Calibri" panose="020F0502020204030204"/>
                        </a:defRPr>
                      </a:lvl5pPr>
                      <a:lvl6pPr marL="9450095" algn="l" defTabSz="3780038" rtl="0" eaLnBrk="1" latinLnBrk="0" hangingPunct="1">
                        <a:defRPr sz="7441" b="1" kern="1200">
                          <a:solidFill>
                            <a:schemeClr val="lt1"/>
                          </a:solidFill>
                          <a:latin typeface="Calibri" panose="020F0502020204030204"/>
                        </a:defRPr>
                      </a:lvl6pPr>
                      <a:lvl7pPr marL="11340114" algn="l" defTabSz="3780038" rtl="0" eaLnBrk="1" latinLnBrk="0" hangingPunct="1">
                        <a:defRPr sz="7441" b="1" kern="1200">
                          <a:solidFill>
                            <a:schemeClr val="lt1"/>
                          </a:solidFill>
                          <a:latin typeface="Calibri" panose="020F0502020204030204"/>
                        </a:defRPr>
                      </a:lvl7pPr>
                      <a:lvl8pPr marL="13230134" algn="l" defTabSz="3780038" rtl="0" eaLnBrk="1" latinLnBrk="0" hangingPunct="1">
                        <a:defRPr sz="7441" b="1" kern="1200">
                          <a:solidFill>
                            <a:schemeClr val="lt1"/>
                          </a:solidFill>
                          <a:latin typeface="Calibri" panose="020F0502020204030204"/>
                        </a:defRPr>
                      </a:lvl8pPr>
                      <a:lvl9pPr marL="15120153" algn="l" defTabSz="3780038" rtl="0" eaLnBrk="1" latinLnBrk="0" hangingPunct="1">
                        <a:defRPr sz="7441" b="1" kern="1200">
                          <a:solidFill>
                            <a:schemeClr val="lt1"/>
                          </a:solidFill>
                          <a:latin typeface="Calibri" panose="020F0502020204030204"/>
                        </a:defRPr>
                      </a:lvl9pPr>
                    </a:lstStyle>
                    <a:p>
                      <a:pPr algn="ctr"/>
                      <a:endParaRPr lang="zh-CN" altLang="en-US" sz="2800" kern="1200" dirty="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lumMod val="75000"/>
                        <a:lumOff val="25000"/>
                      </a:schemeClr>
                    </a:solidFill>
                  </a:tcPr>
                </a:tc>
                <a:tc>
                  <a:txBody>
                    <a:bodyPr/>
                    <a:lstStyle>
                      <a:lvl1pPr marL="0" algn="l" defTabSz="3780038" rtl="0" eaLnBrk="1" latinLnBrk="0" hangingPunct="1">
                        <a:defRPr sz="7441" b="1" kern="1200">
                          <a:solidFill>
                            <a:schemeClr val="lt1"/>
                          </a:solidFill>
                          <a:latin typeface="Calibri" panose="020F0502020204030204"/>
                        </a:defRPr>
                      </a:lvl1pPr>
                      <a:lvl2pPr marL="1890019" algn="l" defTabSz="3780038" rtl="0" eaLnBrk="1" latinLnBrk="0" hangingPunct="1">
                        <a:defRPr sz="7441" b="1" kern="1200">
                          <a:solidFill>
                            <a:schemeClr val="lt1"/>
                          </a:solidFill>
                          <a:latin typeface="Calibri" panose="020F0502020204030204"/>
                        </a:defRPr>
                      </a:lvl2pPr>
                      <a:lvl3pPr marL="3780038" algn="l" defTabSz="3780038" rtl="0" eaLnBrk="1" latinLnBrk="0" hangingPunct="1">
                        <a:defRPr sz="7441" b="1" kern="1200">
                          <a:solidFill>
                            <a:schemeClr val="lt1"/>
                          </a:solidFill>
                          <a:latin typeface="Calibri" panose="020F0502020204030204"/>
                        </a:defRPr>
                      </a:lvl3pPr>
                      <a:lvl4pPr marL="5670057" algn="l" defTabSz="3780038" rtl="0" eaLnBrk="1" latinLnBrk="0" hangingPunct="1">
                        <a:defRPr sz="7441" b="1" kern="1200">
                          <a:solidFill>
                            <a:schemeClr val="lt1"/>
                          </a:solidFill>
                          <a:latin typeface="Calibri" panose="020F0502020204030204"/>
                        </a:defRPr>
                      </a:lvl4pPr>
                      <a:lvl5pPr marL="7560076" algn="l" defTabSz="3780038" rtl="0" eaLnBrk="1" latinLnBrk="0" hangingPunct="1">
                        <a:defRPr sz="7441" b="1" kern="1200">
                          <a:solidFill>
                            <a:schemeClr val="lt1"/>
                          </a:solidFill>
                          <a:latin typeface="Calibri" panose="020F0502020204030204"/>
                        </a:defRPr>
                      </a:lvl5pPr>
                      <a:lvl6pPr marL="9450095" algn="l" defTabSz="3780038" rtl="0" eaLnBrk="1" latinLnBrk="0" hangingPunct="1">
                        <a:defRPr sz="7441" b="1" kern="1200">
                          <a:solidFill>
                            <a:schemeClr val="lt1"/>
                          </a:solidFill>
                          <a:latin typeface="Calibri" panose="020F0502020204030204"/>
                        </a:defRPr>
                      </a:lvl6pPr>
                      <a:lvl7pPr marL="11340114" algn="l" defTabSz="3780038" rtl="0" eaLnBrk="1" latinLnBrk="0" hangingPunct="1">
                        <a:defRPr sz="7441" b="1" kern="1200">
                          <a:solidFill>
                            <a:schemeClr val="lt1"/>
                          </a:solidFill>
                          <a:latin typeface="Calibri" panose="020F0502020204030204"/>
                        </a:defRPr>
                      </a:lvl7pPr>
                      <a:lvl8pPr marL="13230134" algn="l" defTabSz="3780038" rtl="0" eaLnBrk="1" latinLnBrk="0" hangingPunct="1">
                        <a:defRPr sz="7441" b="1" kern="1200">
                          <a:solidFill>
                            <a:schemeClr val="lt1"/>
                          </a:solidFill>
                          <a:latin typeface="Calibri" panose="020F0502020204030204"/>
                        </a:defRPr>
                      </a:lvl8pPr>
                      <a:lvl9pPr marL="15120153" algn="l" defTabSz="3780038" rtl="0" eaLnBrk="1" latinLnBrk="0" hangingPunct="1">
                        <a:defRPr sz="7441" b="1" kern="1200">
                          <a:solidFill>
                            <a:schemeClr val="lt1"/>
                          </a:solidFill>
                          <a:latin typeface="Calibri" panose="020F0502020204030204"/>
                        </a:defRPr>
                      </a:lvl9pPr>
                    </a:lstStyle>
                    <a:p>
                      <a:pPr algn="ctr"/>
                      <a:r>
                        <a:rPr lang="en-US" altLang="zh-CN" sz="2800" kern="1200" dirty="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d</a:t>
                      </a:r>
                      <a:r>
                        <a:rPr lang="en-US" altLang="zh-CN" sz="2800" kern="1200" baseline="-25000" dirty="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50</a:t>
                      </a:r>
                      <a:r>
                        <a:rPr lang="en-US" altLang="zh-CN" sz="2800" kern="1200" dirty="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 (nm)</a:t>
                      </a:r>
                      <a:endParaRPr lang="zh-CN" altLang="en-US" sz="2800" kern="1200" dirty="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lumMod val="75000"/>
                        <a:lumOff val="25000"/>
                      </a:schemeClr>
                    </a:solidFill>
                  </a:tcPr>
                </a:tc>
                <a:tc>
                  <a:txBody>
                    <a:bodyPr/>
                    <a:lstStyle>
                      <a:lvl1pPr marL="0" algn="l" defTabSz="3780038" rtl="0" eaLnBrk="1" latinLnBrk="0" hangingPunct="1">
                        <a:defRPr sz="7441" b="1" kern="1200">
                          <a:solidFill>
                            <a:schemeClr val="lt1"/>
                          </a:solidFill>
                          <a:latin typeface="Calibri" panose="020F0502020204030204"/>
                        </a:defRPr>
                      </a:lvl1pPr>
                      <a:lvl2pPr marL="1890019" algn="l" defTabSz="3780038" rtl="0" eaLnBrk="1" latinLnBrk="0" hangingPunct="1">
                        <a:defRPr sz="7441" b="1" kern="1200">
                          <a:solidFill>
                            <a:schemeClr val="lt1"/>
                          </a:solidFill>
                          <a:latin typeface="Calibri" panose="020F0502020204030204"/>
                        </a:defRPr>
                      </a:lvl2pPr>
                      <a:lvl3pPr marL="3780038" algn="l" defTabSz="3780038" rtl="0" eaLnBrk="1" latinLnBrk="0" hangingPunct="1">
                        <a:defRPr sz="7441" b="1" kern="1200">
                          <a:solidFill>
                            <a:schemeClr val="lt1"/>
                          </a:solidFill>
                          <a:latin typeface="Calibri" panose="020F0502020204030204"/>
                        </a:defRPr>
                      </a:lvl3pPr>
                      <a:lvl4pPr marL="5670057" algn="l" defTabSz="3780038" rtl="0" eaLnBrk="1" latinLnBrk="0" hangingPunct="1">
                        <a:defRPr sz="7441" b="1" kern="1200">
                          <a:solidFill>
                            <a:schemeClr val="lt1"/>
                          </a:solidFill>
                          <a:latin typeface="Calibri" panose="020F0502020204030204"/>
                        </a:defRPr>
                      </a:lvl4pPr>
                      <a:lvl5pPr marL="7560076" algn="l" defTabSz="3780038" rtl="0" eaLnBrk="1" latinLnBrk="0" hangingPunct="1">
                        <a:defRPr sz="7441" b="1" kern="1200">
                          <a:solidFill>
                            <a:schemeClr val="lt1"/>
                          </a:solidFill>
                          <a:latin typeface="Calibri" panose="020F0502020204030204"/>
                        </a:defRPr>
                      </a:lvl5pPr>
                      <a:lvl6pPr marL="9450095" algn="l" defTabSz="3780038" rtl="0" eaLnBrk="1" latinLnBrk="0" hangingPunct="1">
                        <a:defRPr sz="7441" b="1" kern="1200">
                          <a:solidFill>
                            <a:schemeClr val="lt1"/>
                          </a:solidFill>
                          <a:latin typeface="Calibri" panose="020F0502020204030204"/>
                        </a:defRPr>
                      </a:lvl6pPr>
                      <a:lvl7pPr marL="11340114" algn="l" defTabSz="3780038" rtl="0" eaLnBrk="1" latinLnBrk="0" hangingPunct="1">
                        <a:defRPr sz="7441" b="1" kern="1200">
                          <a:solidFill>
                            <a:schemeClr val="lt1"/>
                          </a:solidFill>
                          <a:latin typeface="Calibri" panose="020F0502020204030204"/>
                        </a:defRPr>
                      </a:lvl7pPr>
                      <a:lvl8pPr marL="13230134" algn="l" defTabSz="3780038" rtl="0" eaLnBrk="1" latinLnBrk="0" hangingPunct="1">
                        <a:defRPr sz="7441" b="1" kern="1200">
                          <a:solidFill>
                            <a:schemeClr val="lt1"/>
                          </a:solidFill>
                          <a:latin typeface="Calibri" panose="020F0502020204030204"/>
                        </a:defRPr>
                      </a:lvl8pPr>
                      <a:lvl9pPr marL="15120153" algn="l" defTabSz="3780038" rtl="0" eaLnBrk="1" latinLnBrk="0" hangingPunct="1">
                        <a:defRPr sz="7441" b="1" kern="1200">
                          <a:solidFill>
                            <a:schemeClr val="lt1"/>
                          </a:solidFill>
                          <a:latin typeface="Calibri" panose="020F0502020204030204"/>
                        </a:defRPr>
                      </a:lvl9pPr>
                    </a:lstStyle>
                    <a:p>
                      <a:pPr algn="ctr"/>
                      <a:r>
                        <a:rPr lang="en-US" altLang="zh-CN" sz="2800" kern="1200" dirty="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PDI</a:t>
                      </a:r>
                      <a:endParaRPr lang="zh-CN" altLang="en-US" sz="2800" kern="1200" dirty="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lumMod val="75000"/>
                        <a:lumOff val="25000"/>
                      </a:schemeClr>
                    </a:solidFill>
                  </a:tcPr>
                </a:tc>
                <a:tc>
                  <a:txBody>
                    <a:bodyPr/>
                    <a:lstStyle>
                      <a:lvl1pPr marL="0" algn="l" defTabSz="3780038" rtl="0" eaLnBrk="1" latinLnBrk="0" hangingPunct="1">
                        <a:defRPr sz="7441" b="1" kern="1200">
                          <a:solidFill>
                            <a:schemeClr val="lt1"/>
                          </a:solidFill>
                          <a:latin typeface="Calibri" panose="020F0502020204030204"/>
                        </a:defRPr>
                      </a:lvl1pPr>
                      <a:lvl2pPr marL="1890019" algn="l" defTabSz="3780038" rtl="0" eaLnBrk="1" latinLnBrk="0" hangingPunct="1">
                        <a:defRPr sz="7441" b="1" kern="1200">
                          <a:solidFill>
                            <a:schemeClr val="lt1"/>
                          </a:solidFill>
                          <a:latin typeface="Calibri" panose="020F0502020204030204"/>
                        </a:defRPr>
                      </a:lvl2pPr>
                      <a:lvl3pPr marL="3780038" algn="l" defTabSz="3780038" rtl="0" eaLnBrk="1" latinLnBrk="0" hangingPunct="1">
                        <a:defRPr sz="7441" b="1" kern="1200">
                          <a:solidFill>
                            <a:schemeClr val="lt1"/>
                          </a:solidFill>
                          <a:latin typeface="Calibri" panose="020F0502020204030204"/>
                        </a:defRPr>
                      </a:lvl3pPr>
                      <a:lvl4pPr marL="5670057" algn="l" defTabSz="3780038" rtl="0" eaLnBrk="1" latinLnBrk="0" hangingPunct="1">
                        <a:defRPr sz="7441" b="1" kern="1200">
                          <a:solidFill>
                            <a:schemeClr val="lt1"/>
                          </a:solidFill>
                          <a:latin typeface="Calibri" panose="020F0502020204030204"/>
                        </a:defRPr>
                      </a:lvl4pPr>
                      <a:lvl5pPr marL="7560076" algn="l" defTabSz="3780038" rtl="0" eaLnBrk="1" latinLnBrk="0" hangingPunct="1">
                        <a:defRPr sz="7441" b="1" kern="1200">
                          <a:solidFill>
                            <a:schemeClr val="lt1"/>
                          </a:solidFill>
                          <a:latin typeface="Calibri" panose="020F0502020204030204"/>
                        </a:defRPr>
                      </a:lvl5pPr>
                      <a:lvl6pPr marL="9450095" algn="l" defTabSz="3780038" rtl="0" eaLnBrk="1" latinLnBrk="0" hangingPunct="1">
                        <a:defRPr sz="7441" b="1" kern="1200">
                          <a:solidFill>
                            <a:schemeClr val="lt1"/>
                          </a:solidFill>
                          <a:latin typeface="Calibri" panose="020F0502020204030204"/>
                        </a:defRPr>
                      </a:lvl6pPr>
                      <a:lvl7pPr marL="11340114" algn="l" defTabSz="3780038" rtl="0" eaLnBrk="1" latinLnBrk="0" hangingPunct="1">
                        <a:defRPr sz="7441" b="1" kern="1200">
                          <a:solidFill>
                            <a:schemeClr val="lt1"/>
                          </a:solidFill>
                          <a:latin typeface="Calibri" panose="020F0502020204030204"/>
                        </a:defRPr>
                      </a:lvl7pPr>
                      <a:lvl8pPr marL="13230134" algn="l" defTabSz="3780038" rtl="0" eaLnBrk="1" latinLnBrk="0" hangingPunct="1">
                        <a:defRPr sz="7441" b="1" kern="1200">
                          <a:solidFill>
                            <a:schemeClr val="lt1"/>
                          </a:solidFill>
                          <a:latin typeface="Calibri" panose="020F0502020204030204"/>
                        </a:defRPr>
                      </a:lvl8pPr>
                      <a:lvl9pPr marL="15120153" algn="l" defTabSz="3780038" rtl="0" eaLnBrk="1" latinLnBrk="0" hangingPunct="1">
                        <a:defRPr sz="7441" b="1" kern="1200">
                          <a:solidFill>
                            <a:schemeClr val="lt1"/>
                          </a:solidFill>
                          <a:latin typeface="Calibri" panose="020F0502020204030204"/>
                        </a:defRPr>
                      </a:lvl9pPr>
                    </a:lstStyle>
                    <a:p>
                      <a:pPr algn="ctr"/>
                      <a:r>
                        <a:rPr lang="en-GB" altLang="zh-CN" sz="2800" kern="1200" dirty="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pH</a:t>
                      </a:r>
                      <a:endParaRPr lang="zh-CN" altLang="en-US" sz="2800" kern="1200" dirty="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lumMod val="75000"/>
                        <a:lumOff val="25000"/>
                      </a:schemeClr>
                    </a:solidFill>
                  </a:tcPr>
                </a:tc>
                <a:extLst>
                  <a:ext uri="{0D108BD9-81ED-4DB2-BD59-A6C34878D82A}">
                    <a16:rowId xmlns:a16="http://schemas.microsoft.com/office/drawing/2014/main" val="10000"/>
                  </a:ext>
                </a:extLst>
              </a:tr>
              <a:tr h="515036">
                <a:tc>
                  <a:txBody>
                    <a:bodyPr/>
                    <a:lstStyle>
                      <a:lvl1pPr marL="0" algn="l" defTabSz="3780038" rtl="0" eaLnBrk="1" latinLnBrk="0" hangingPunct="1">
                        <a:defRPr sz="7441" kern="1200">
                          <a:solidFill>
                            <a:schemeClr val="dk1"/>
                          </a:solidFill>
                          <a:latin typeface="Calibri" panose="020F0502020204030204"/>
                        </a:defRPr>
                      </a:lvl1pPr>
                      <a:lvl2pPr marL="1890019" algn="l" defTabSz="3780038" rtl="0" eaLnBrk="1" latinLnBrk="0" hangingPunct="1">
                        <a:defRPr sz="7441" kern="1200">
                          <a:solidFill>
                            <a:schemeClr val="dk1"/>
                          </a:solidFill>
                          <a:latin typeface="Calibri" panose="020F0502020204030204"/>
                        </a:defRPr>
                      </a:lvl2pPr>
                      <a:lvl3pPr marL="3780038" algn="l" defTabSz="3780038" rtl="0" eaLnBrk="1" latinLnBrk="0" hangingPunct="1">
                        <a:defRPr sz="7441" kern="1200">
                          <a:solidFill>
                            <a:schemeClr val="dk1"/>
                          </a:solidFill>
                          <a:latin typeface="Calibri" panose="020F0502020204030204"/>
                        </a:defRPr>
                      </a:lvl3pPr>
                      <a:lvl4pPr marL="5670057" algn="l" defTabSz="3780038" rtl="0" eaLnBrk="1" latinLnBrk="0" hangingPunct="1">
                        <a:defRPr sz="7441" kern="1200">
                          <a:solidFill>
                            <a:schemeClr val="dk1"/>
                          </a:solidFill>
                          <a:latin typeface="Calibri" panose="020F0502020204030204"/>
                        </a:defRPr>
                      </a:lvl4pPr>
                      <a:lvl5pPr marL="7560076" algn="l" defTabSz="3780038" rtl="0" eaLnBrk="1" latinLnBrk="0" hangingPunct="1">
                        <a:defRPr sz="7441" kern="1200">
                          <a:solidFill>
                            <a:schemeClr val="dk1"/>
                          </a:solidFill>
                          <a:latin typeface="Calibri" panose="020F0502020204030204"/>
                        </a:defRPr>
                      </a:lvl5pPr>
                      <a:lvl6pPr marL="9450095" algn="l" defTabSz="3780038" rtl="0" eaLnBrk="1" latinLnBrk="0" hangingPunct="1">
                        <a:defRPr sz="7441" kern="1200">
                          <a:solidFill>
                            <a:schemeClr val="dk1"/>
                          </a:solidFill>
                          <a:latin typeface="Calibri" panose="020F0502020204030204"/>
                        </a:defRPr>
                      </a:lvl6pPr>
                      <a:lvl7pPr marL="11340114" algn="l" defTabSz="3780038" rtl="0" eaLnBrk="1" latinLnBrk="0" hangingPunct="1">
                        <a:defRPr sz="7441" kern="1200">
                          <a:solidFill>
                            <a:schemeClr val="dk1"/>
                          </a:solidFill>
                          <a:latin typeface="Calibri" panose="020F0502020204030204"/>
                        </a:defRPr>
                      </a:lvl7pPr>
                      <a:lvl8pPr marL="13230134" algn="l" defTabSz="3780038" rtl="0" eaLnBrk="1" latinLnBrk="0" hangingPunct="1">
                        <a:defRPr sz="7441" kern="1200">
                          <a:solidFill>
                            <a:schemeClr val="dk1"/>
                          </a:solidFill>
                          <a:latin typeface="Calibri" panose="020F0502020204030204"/>
                        </a:defRPr>
                      </a:lvl8pPr>
                      <a:lvl9pPr marL="15120153" algn="l" defTabSz="3780038" rtl="0" eaLnBrk="1" latinLnBrk="0" hangingPunct="1">
                        <a:defRPr sz="7441" kern="1200">
                          <a:solidFill>
                            <a:schemeClr val="dk1"/>
                          </a:solidFill>
                          <a:latin typeface="Calibri" panose="020F0502020204030204"/>
                        </a:defRPr>
                      </a:lvl9pPr>
                    </a:lstStyle>
                    <a:p>
                      <a:pPr marL="0" algn="ctr" defTabSz="3780038" rtl="0" eaLnBrk="1" latinLnBrk="0" hangingPunct="1"/>
                      <a:r>
                        <a:rPr lang="en-US" altLang="zh-CN" sz="2800" kern="1200" dirty="0" smtClean="0">
                          <a:solidFill>
                            <a:srgbClr val="004E38"/>
                          </a:solidFill>
                          <a:latin typeface="+mn-lt"/>
                          <a:ea typeface="+mn-ea"/>
                          <a:cs typeface="+mn-cs"/>
                        </a:rPr>
                        <a:t>Initial</a:t>
                      </a:r>
                      <a:endParaRPr lang="zh-CN" altLang="en-US" sz="2800" kern="1200" dirty="0">
                        <a:solidFill>
                          <a:srgbClr val="004E38"/>
                        </a:solidFill>
                        <a:latin typeface="+mn-lt"/>
                        <a:ea typeface="+mn-ea"/>
                        <a:cs typeface="+mn-cs"/>
                      </a:endParaRP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75000"/>
                      </a:sysClr>
                    </a:solidFill>
                  </a:tcPr>
                </a:tc>
                <a:tc>
                  <a:txBody>
                    <a:bodyPr/>
                    <a:lstStyle>
                      <a:lvl1pPr marL="0" algn="l" defTabSz="3780038" rtl="0" eaLnBrk="1" latinLnBrk="0" hangingPunct="1">
                        <a:defRPr sz="7441" kern="1200">
                          <a:solidFill>
                            <a:schemeClr val="dk1"/>
                          </a:solidFill>
                          <a:latin typeface="Calibri" panose="020F0502020204030204"/>
                        </a:defRPr>
                      </a:lvl1pPr>
                      <a:lvl2pPr marL="1890019" algn="l" defTabSz="3780038" rtl="0" eaLnBrk="1" latinLnBrk="0" hangingPunct="1">
                        <a:defRPr sz="7441" kern="1200">
                          <a:solidFill>
                            <a:schemeClr val="dk1"/>
                          </a:solidFill>
                          <a:latin typeface="Calibri" panose="020F0502020204030204"/>
                        </a:defRPr>
                      </a:lvl2pPr>
                      <a:lvl3pPr marL="3780038" algn="l" defTabSz="3780038" rtl="0" eaLnBrk="1" latinLnBrk="0" hangingPunct="1">
                        <a:defRPr sz="7441" kern="1200">
                          <a:solidFill>
                            <a:schemeClr val="dk1"/>
                          </a:solidFill>
                          <a:latin typeface="Calibri" panose="020F0502020204030204"/>
                        </a:defRPr>
                      </a:lvl3pPr>
                      <a:lvl4pPr marL="5670057" algn="l" defTabSz="3780038" rtl="0" eaLnBrk="1" latinLnBrk="0" hangingPunct="1">
                        <a:defRPr sz="7441" kern="1200">
                          <a:solidFill>
                            <a:schemeClr val="dk1"/>
                          </a:solidFill>
                          <a:latin typeface="Calibri" panose="020F0502020204030204"/>
                        </a:defRPr>
                      </a:lvl4pPr>
                      <a:lvl5pPr marL="7560076" algn="l" defTabSz="3780038" rtl="0" eaLnBrk="1" latinLnBrk="0" hangingPunct="1">
                        <a:defRPr sz="7441" kern="1200">
                          <a:solidFill>
                            <a:schemeClr val="dk1"/>
                          </a:solidFill>
                          <a:latin typeface="Calibri" panose="020F0502020204030204"/>
                        </a:defRPr>
                      </a:lvl5pPr>
                      <a:lvl6pPr marL="9450095" algn="l" defTabSz="3780038" rtl="0" eaLnBrk="1" latinLnBrk="0" hangingPunct="1">
                        <a:defRPr sz="7441" kern="1200">
                          <a:solidFill>
                            <a:schemeClr val="dk1"/>
                          </a:solidFill>
                          <a:latin typeface="Calibri" panose="020F0502020204030204"/>
                        </a:defRPr>
                      </a:lvl6pPr>
                      <a:lvl7pPr marL="11340114" algn="l" defTabSz="3780038" rtl="0" eaLnBrk="1" latinLnBrk="0" hangingPunct="1">
                        <a:defRPr sz="7441" kern="1200">
                          <a:solidFill>
                            <a:schemeClr val="dk1"/>
                          </a:solidFill>
                          <a:latin typeface="Calibri" panose="020F0502020204030204"/>
                        </a:defRPr>
                      </a:lvl7pPr>
                      <a:lvl8pPr marL="13230134" algn="l" defTabSz="3780038" rtl="0" eaLnBrk="1" latinLnBrk="0" hangingPunct="1">
                        <a:defRPr sz="7441" kern="1200">
                          <a:solidFill>
                            <a:schemeClr val="dk1"/>
                          </a:solidFill>
                          <a:latin typeface="Calibri" panose="020F0502020204030204"/>
                        </a:defRPr>
                      </a:lvl8pPr>
                      <a:lvl9pPr marL="15120153" algn="l" defTabSz="3780038" rtl="0" eaLnBrk="1" latinLnBrk="0" hangingPunct="1">
                        <a:defRPr sz="7441" kern="1200">
                          <a:solidFill>
                            <a:schemeClr val="dk1"/>
                          </a:solidFill>
                          <a:latin typeface="Calibri" panose="020F0502020204030204"/>
                        </a:defRPr>
                      </a:lvl9pPr>
                    </a:lstStyle>
                    <a:p>
                      <a:pPr marL="0" algn="ctr" defTabSz="3780038" rtl="0" eaLnBrk="1" latinLnBrk="0" hangingPunct="1"/>
                      <a:r>
                        <a:rPr lang="en-US" altLang="zh-CN" sz="2800" kern="1200" dirty="0" smtClean="0">
                          <a:solidFill>
                            <a:srgbClr val="004E38"/>
                          </a:solidFill>
                          <a:latin typeface="+mn-lt"/>
                          <a:ea typeface="+mn-ea"/>
                          <a:cs typeface="+mn-cs"/>
                        </a:rPr>
                        <a:t>276.6</a:t>
                      </a:r>
                      <a:endParaRPr lang="zh-CN" altLang="en-US" sz="2800" kern="1200" dirty="0">
                        <a:solidFill>
                          <a:srgbClr val="004E38"/>
                        </a:solidFill>
                        <a:latin typeface="+mn-lt"/>
                        <a:ea typeface="+mn-ea"/>
                        <a:cs typeface="+mn-cs"/>
                      </a:endParaRP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75000"/>
                      </a:sysClr>
                    </a:solidFill>
                  </a:tcPr>
                </a:tc>
                <a:tc>
                  <a:txBody>
                    <a:bodyPr/>
                    <a:lstStyle>
                      <a:lvl1pPr marL="0" algn="l" defTabSz="3780038" rtl="0" eaLnBrk="1" latinLnBrk="0" hangingPunct="1">
                        <a:defRPr sz="7441" kern="1200">
                          <a:solidFill>
                            <a:schemeClr val="dk1"/>
                          </a:solidFill>
                          <a:latin typeface="Calibri" panose="020F0502020204030204"/>
                        </a:defRPr>
                      </a:lvl1pPr>
                      <a:lvl2pPr marL="1890019" algn="l" defTabSz="3780038" rtl="0" eaLnBrk="1" latinLnBrk="0" hangingPunct="1">
                        <a:defRPr sz="7441" kern="1200">
                          <a:solidFill>
                            <a:schemeClr val="dk1"/>
                          </a:solidFill>
                          <a:latin typeface="Calibri" panose="020F0502020204030204"/>
                        </a:defRPr>
                      </a:lvl2pPr>
                      <a:lvl3pPr marL="3780038" algn="l" defTabSz="3780038" rtl="0" eaLnBrk="1" latinLnBrk="0" hangingPunct="1">
                        <a:defRPr sz="7441" kern="1200">
                          <a:solidFill>
                            <a:schemeClr val="dk1"/>
                          </a:solidFill>
                          <a:latin typeface="Calibri" panose="020F0502020204030204"/>
                        </a:defRPr>
                      </a:lvl3pPr>
                      <a:lvl4pPr marL="5670057" algn="l" defTabSz="3780038" rtl="0" eaLnBrk="1" latinLnBrk="0" hangingPunct="1">
                        <a:defRPr sz="7441" kern="1200">
                          <a:solidFill>
                            <a:schemeClr val="dk1"/>
                          </a:solidFill>
                          <a:latin typeface="Calibri" panose="020F0502020204030204"/>
                        </a:defRPr>
                      </a:lvl4pPr>
                      <a:lvl5pPr marL="7560076" algn="l" defTabSz="3780038" rtl="0" eaLnBrk="1" latinLnBrk="0" hangingPunct="1">
                        <a:defRPr sz="7441" kern="1200">
                          <a:solidFill>
                            <a:schemeClr val="dk1"/>
                          </a:solidFill>
                          <a:latin typeface="Calibri" panose="020F0502020204030204"/>
                        </a:defRPr>
                      </a:lvl5pPr>
                      <a:lvl6pPr marL="9450095" algn="l" defTabSz="3780038" rtl="0" eaLnBrk="1" latinLnBrk="0" hangingPunct="1">
                        <a:defRPr sz="7441" kern="1200">
                          <a:solidFill>
                            <a:schemeClr val="dk1"/>
                          </a:solidFill>
                          <a:latin typeface="Calibri" panose="020F0502020204030204"/>
                        </a:defRPr>
                      </a:lvl6pPr>
                      <a:lvl7pPr marL="11340114" algn="l" defTabSz="3780038" rtl="0" eaLnBrk="1" latinLnBrk="0" hangingPunct="1">
                        <a:defRPr sz="7441" kern="1200">
                          <a:solidFill>
                            <a:schemeClr val="dk1"/>
                          </a:solidFill>
                          <a:latin typeface="Calibri" panose="020F0502020204030204"/>
                        </a:defRPr>
                      </a:lvl7pPr>
                      <a:lvl8pPr marL="13230134" algn="l" defTabSz="3780038" rtl="0" eaLnBrk="1" latinLnBrk="0" hangingPunct="1">
                        <a:defRPr sz="7441" kern="1200">
                          <a:solidFill>
                            <a:schemeClr val="dk1"/>
                          </a:solidFill>
                          <a:latin typeface="Calibri" panose="020F0502020204030204"/>
                        </a:defRPr>
                      </a:lvl8pPr>
                      <a:lvl9pPr marL="15120153" algn="l" defTabSz="3780038" rtl="0" eaLnBrk="1" latinLnBrk="0" hangingPunct="1">
                        <a:defRPr sz="7441" kern="1200">
                          <a:solidFill>
                            <a:schemeClr val="dk1"/>
                          </a:solidFill>
                          <a:latin typeface="Calibri" panose="020F0502020204030204"/>
                        </a:defRPr>
                      </a:lvl9pPr>
                    </a:lstStyle>
                    <a:p>
                      <a:pPr marL="0" algn="ctr" defTabSz="3780038" rtl="0" eaLnBrk="1" latinLnBrk="0" hangingPunct="1"/>
                      <a:r>
                        <a:rPr lang="en-US" altLang="zh-CN" sz="2800" kern="1200" dirty="0" smtClean="0">
                          <a:solidFill>
                            <a:srgbClr val="004E38"/>
                          </a:solidFill>
                          <a:latin typeface="+mn-lt"/>
                          <a:ea typeface="+mn-ea"/>
                          <a:cs typeface="+mn-cs"/>
                        </a:rPr>
                        <a:t>0.202</a:t>
                      </a:r>
                      <a:endParaRPr lang="zh-CN" altLang="en-US" sz="2800" kern="1200" dirty="0">
                        <a:solidFill>
                          <a:srgbClr val="004E38"/>
                        </a:solidFill>
                        <a:latin typeface="+mn-lt"/>
                        <a:ea typeface="+mn-ea"/>
                        <a:cs typeface="+mn-cs"/>
                      </a:endParaRP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75000"/>
                      </a:sysClr>
                    </a:solidFill>
                  </a:tcPr>
                </a:tc>
                <a:tc>
                  <a:txBody>
                    <a:bodyPr/>
                    <a:lstStyle>
                      <a:lvl1pPr marL="0" algn="l" defTabSz="3780038" rtl="0" eaLnBrk="1" latinLnBrk="0" hangingPunct="1">
                        <a:defRPr sz="7441" kern="1200">
                          <a:solidFill>
                            <a:schemeClr val="dk1"/>
                          </a:solidFill>
                          <a:latin typeface="Calibri" panose="020F0502020204030204"/>
                        </a:defRPr>
                      </a:lvl1pPr>
                      <a:lvl2pPr marL="1890019" algn="l" defTabSz="3780038" rtl="0" eaLnBrk="1" latinLnBrk="0" hangingPunct="1">
                        <a:defRPr sz="7441" kern="1200">
                          <a:solidFill>
                            <a:schemeClr val="dk1"/>
                          </a:solidFill>
                          <a:latin typeface="Calibri" panose="020F0502020204030204"/>
                        </a:defRPr>
                      </a:lvl2pPr>
                      <a:lvl3pPr marL="3780038" algn="l" defTabSz="3780038" rtl="0" eaLnBrk="1" latinLnBrk="0" hangingPunct="1">
                        <a:defRPr sz="7441" kern="1200">
                          <a:solidFill>
                            <a:schemeClr val="dk1"/>
                          </a:solidFill>
                          <a:latin typeface="Calibri" panose="020F0502020204030204"/>
                        </a:defRPr>
                      </a:lvl3pPr>
                      <a:lvl4pPr marL="5670057" algn="l" defTabSz="3780038" rtl="0" eaLnBrk="1" latinLnBrk="0" hangingPunct="1">
                        <a:defRPr sz="7441" kern="1200">
                          <a:solidFill>
                            <a:schemeClr val="dk1"/>
                          </a:solidFill>
                          <a:latin typeface="Calibri" panose="020F0502020204030204"/>
                        </a:defRPr>
                      </a:lvl4pPr>
                      <a:lvl5pPr marL="7560076" algn="l" defTabSz="3780038" rtl="0" eaLnBrk="1" latinLnBrk="0" hangingPunct="1">
                        <a:defRPr sz="7441" kern="1200">
                          <a:solidFill>
                            <a:schemeClr val="dk1"/>
                          </a:solidFill>
                          <a:latin typeface="Calibri" panose="020F0502020204030204"/>
                        </a:defRPr>
                      </a:lvl5pPr>
                      <a:lvl6pPr marL="9450095" algn="l" defTabSz="3780038" rtl="0" eaLnBrk="1" latinLnBrk="0" hangingPunct="1">
                        <a:defRPr sz="7441" kern="1200">
                          <a:solidFill>
                            <a:schemeClr val="dk1"/>
                          </a:solidFill>
                          <a:latin typeface="Calibri" panose="020F0502020204030204"/>
                        </a:defRPr>
                      </a:lvl6pPr>
                      <a:lvl7pPr marL="11340114" algn="l" defTabSz="3780038" rtl="0" eaLnBrk="1" latinLnBrk="0" hangingPunct="1">
                        <a:defRPr sz="7441" kern="1200">
                          <a:solidFill>
                            <a:schemeClr val="dk1"/>
                          </a:solidFill>
                          <a:latin typeface="Calibri" panose="020F0502020204030204"/>
                        </a:defRPr>
                      </a:lvl7pPr>
                      <a:lvl8pPr marL="13230134" algn="l" defTabSz="3780038" rtl="0" eaLnBrk="1" latinLnBrk="0" hangingPunct="1">
                        <a:defRPr sz="7441" kern="1200">
                          <a:solidFill>
                            <a:schemeClr val="dk1"/>
                          </a:solidFill>
                          <a:latin typeface="Calibri" panose="020F0502020204030204"/>
                        </a:defRPr>
                      </a:lvl8pPr>
                      <a:lvl9pPr marL="15120153" algn="l" defTabSz="3780038" rtl="0" eaLnBrk="1" latinLnBrk="0" hangingPunct="1">
                        <a:defRPr sz="7441" kern="1200">
                          <a:solidFill>
                            <a:schemeClr val="dk1"/>
                          </a:solidFill>
                          <a:latin typeface="Calibri" panose="020F0502020204030204"/>
                        </a:defRPr>
                      </a:lvl9pPr>
                    </a:lstStyle>
                    <a:p>
                      <a:pPr marL="0" algn="ctr" defTabSz="3780038" rtl="0" eaLnBrk="1" latinLnBrk="0" hangingPunct="1"/>
                      <a:r>
                        <a:rPr lang="en-US" altLang="zh-CN" sz="2800" kern="1200" dirty="0" smtClean="0">
                          <a:solidFill>
                            <a:srgbClr val="004E38"/>
                          </a:solidFill>
                          <a:latin typeface="+mn-lt"/>
                          <a:ea typeface="+mn-ea"/>
                          <a:cs typeface="+mn-cs"/>
                        </a:rPr>
                        <a:t>7.31</a:t>
                      </a:r>
                      <a:endParaRPr lang="zh-CN" altLang="en-US" sz="2800" kern="1200" dirty="0">
                        <a:solidFill>
                          <a:srgbClr val="004E38"/>
                        </a:solidFill>
                        <a:latin typeface="+mn-lt"/>
                        <a:ea typeface="+mn-ea"/>
                        <a:cs typeface="+mn-cs"/>
                      </a:endParaRP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75000"/>
                      </a:sysClr>
                    </a:solidFill>
                  </a:tcPr>
                </a:tc>
                <a:extLst>
                  <a:ext uri="{0D108BD9-81ED-4DB2-BD59-A6C34878D82A}">
                    <a16:rowId xmlns:a16="http://schemas.microsoft.com/office/drawing/2014/main" val="10001"/>
                  </a:ext>
                </a:extLst>
              </a:tr>
              <a:tr h="515036">
                <a:tc>
                  <a:txBody>
                    <a:bodyPr/>
                    <a:lstStyle>
                      <a:lvl1pPr marL="0" algn="l" defTabSz="3780038" rtl="0" eaLnBrk="1" latinLnBrk="0" hangingPunct="1">
                        <a:defRPr sz="7441" kern="1200">
                          <a:solidFill>
                            <a:schemeClr val="dk1"/>
                          </a:solidFill>
                          <a:latin typeface="Calibri" panose="020F0502020204030204"/>
                        </a:defRPr>
                      </a:lvl1pPr>
                      <a:lvl2pPr marL="1890019" algn="l" defTabSz="3780038" rtl="0" eaLnBrk="1" latinLnBrk="0" hangingPunct="1">
                        <a:defRPr sz="7441" kern="1200">
                          <a:solidFill>
                            <a:schemeClr val="dk1"/>
                          </a:solidFill>
                          <a:latin typeface="Calibri" panose="020F0502020204030204"/>
                        </a:defRPr>
                      </a:lvl2pPr>
                      <a:lvl3pPr marL="3780038" algn="l" defTabSz="3780038" rtl="0" eaLnBrk="1" latinLnBrk="0" hangingPunct="1">
                        <a:defRPr sz="7441" kern="1200">
                          <a:solidFill>
                            <a:schemeClr val="dk1"/>
                          </a:solidFill>
                          <a:latin typeface="Calibri" panose="020F0502020204030204"/>
                        </a:defRPr>
                      </a:lvl3pPr>
                      <a:lvl4pPr marL="5670057" algn="l" defTabSz="3780038" rtl="0" eaLnBrk="1" latinLnBrk="0" hangingPunct="1">
                        <a:defRPr sz="7441" kern="1200">
                          <a:solidFill>
                            <a:schemeClr val="dk1"/>
                          </a:solidFill>
                          <a:latin typeface="Calibri" panose="020F0502020204030204"/>
                        </a:defRPr>
                      </a:lvl4pPr>
                      <a:lvl5pPr marL="7560076" algn="l" defTabSz="3780038" rtl="0" eaLnBrk="1" latinLnBrk="0" hangingPunct="1">
                        <a:defRPr sz="7441" kern="1200">
                          <a:solidFill>
                            <a:schemeClr val="dk1"/>
                          </a:solidFill>
                          <a:latin typeface="Calibri" panose="020F0502020204030204"/>
                        </a:defRPr>
                      </a:lvl5pPr>
                      <a:lvl6pPr marL="9450095" algn="l" defTabSz="3780038" rtl="0" eaLnBrk="1" latinLnBrk="0" hangingPunct="1">
                        <a:defRPr sz="7441" kern="1200">
                          <a:solidFill>
                            <a:schemeClr val="dk1"/>
                          </a:solidFill>
                          <a:latin typeface="Calibri" panose="020F0502020204030204"/>
                        </a:defRPr>
                      </a:lvl6pPr>
                      <a:lvl7pPr marL="11340114" algn="l" defTabSz="3780038" rtl="0" eaLnBrk="1" latinLnBrk="0" hangingPunct="1">
                        <a:defRPr sz="7441" kern="1200">
                          <a:solidFill>
                            <a:schemeClr val="dk1"/>
                          </a:solidFill>
                          <a:latin typeface="Calibri" panose="020F0502020204030204"/>
                        </a:defRPr>
                      </a:lvl7pPr>
                      <a:lvl8pPr marL="13230134" algn="l" defTabSz="3780038" rtl="0" eaLnBrk="1" latinLnBrk="0" hangingPunct="1">
                        <a:defRPr sz="7441" kern="1200">
                          <a:solidFill>
                            <a:schemeClr val="dk1"/>
                          </a:solidFill>
                          <a:latin typeface="Calibri" panose="020F0502020204030204"/>
                        </a:defRPr>
                      </a:lvl8pPr>
                      <a:lvl9pPr marL="15120153" algn="l" defTabSz="3780038" rtl="0" eaLnBrk="1" latinLnBrk="0" hangingPunct="1">
                        <a:defRPr sz="7441" kern="1200">
                          <a:solidFill>
                            <a:schemeClr val="dk1"/>
                          </a:solidFill>
                          <a:latin typeface="Calibri" panose="020F0502020204030204"/>
                        </a:defRPr>
                      </a:lvl9pPr>
                    </a:lstStyle>
                    <a:p>
                      <a:pPr marL="0" algn="ctr" defTabSz="3780038" rtl="0" eaLnBrk="1" latinLnBrk="0" hangingPunct="1"/>
                      <a:r>
                        <a:rPr lang="en-US" altLang="zh-CN" sz="2800" kern="1200" dirty="0" smtClean="0">
                          <a:solidFill>
                            <a:srgbClr val="004E38"/>
                          </a:solidFill>
                          <a:latin typeface="+mn-lt"/>
                          <a:ea typeface="+mn-ea"/>
                          <a:cs typeface="+mn-cs"/>
                        </a:rPr>
                        <a:t>After 2 days</a:t>
                      </a:r>
                      <a:endParaRPr lang="zh-CN" altLang="en-US" sz="2800" kern="1200" dirty="0">
                        <a:solidFill>
                          <a:srgbClr val="004E38"/>
                        </a:solidFill>
                        <a:latin typeface="+mn-lt"/>
                        <a:ea typeface="+mn-ea"/>
                        <a:cs typeface="+mn-cs"/>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65000"/>
                      </a:schemeClr>
                    </a:solidFill>
                  </a:tcPr>
                </a:tc>
                <a:tc>
                  <a:txBody>
                    <a:bodyPr/>
                    <a:lstStyle>
                      <a:lvl1pPr marL="0" algn="l" defTabSz="3780038" rtl="0" eaLnBrk="1" latinLnBrk="0" hangingPunct="1">
                        <a:defRPr sz="7441" kern="1200">
                          <a:solidFill>
                            <a:schemeClr val="dk1"/>
                          </a:solidFill>
                          <a:latin typeface="Calibri" panose="020F0502020204030204"/>
                        </a:defRPr>
                      </a:lvl1pPr>
                      <a:lvl2pPr marL="1890019" algn="l" defTabSz="3780038" rtl="0" eaLnBrk="1" latinLnBrk="0" hangingPunct="1">
                        <a:defRPr sz="7441" kern="1200">
                          <a:solidFill>
                            <a:schemeClr val="dk1"/>
                          </a:solidFill>
                          <a:latin typeface="Calibri" panose="020F0502020204030204"/>
                        </a:defRPr>
                      </a:lvl2pPr>
                      <a:lvl3pPr marL="3780038" algn="l" defTabSz="3780038" rtl="0" eaLnBrk="1" latinLnBrk="0" hangingPunct="1">
                        <a:defRPr sz="7441" kern="1200">
                          <a:solidFill>
                            <a:schemeClr val="dk1"/>
                          </a:solidFill>
                          <a:latin typeface="Calibri" panose="020F0502020204030204"/>
                        </a:defRPr>
                      </a:lvl3pPr>
                      <a:lvl4pPr marL="5670057" algn="l" defTabSz="3780038" rtl="0" eaLnBrk="1" latinLnBrk="0" hangingPunct="1">
                        <a:defRPr sz="7441" kern="1200">
                          <a:solidFill>
                            <a:schemeClr val="dk1"/>
                          </a:solidFill>
                          <a:latin typeface="Calibri" panose="020F0502020204030204"/>
                        </a:defRPr>
                      </a:lvl4pPr>
                      <a:lvl5pPr marL="7560076" algn="l" defTabSz="3780038" rtl="0" eaLnBrk="1" latinLnBrk="0" hangingPunct="1">
                        <a:defRPr sz="7441" kern="1200">
                          <a:solidFill>
                            <a:schemeClr val="dk1"/>
                          </a:solidFill>
                          <a:latin typeface="Calibri" panose="020F0502020204030204"/>
                        </a:defRPr>
                      </a:lvl5pPr>
                      <a:lvl6pPr marL="9450095" algn="l" defTabSz="3780038" rtl="0" eaLnBrk="1" latinLnBrk="0" hangingPunct="1">
                        <a:defRPr sz="7441" kern="1200">
                          <a:solidFill>
                            <a:schemeClr val="dk1"/>
                          </a:solidFill>
                          <a:latin typeface="Calibri" panose="020F0502020204030204"/>
                        </a:defRPr>
                      </a:lvl6pPr>
                      <a:lvl7pPr marL="11340114" algn="l" defTabSz="3780038" rtl="0" eaLnBrk="1" latinLnBrk="0" hangingPunct="1">
                        <a:defRPr sz="7441" kern="1200">
                          <a:solidFill>
                            <a:schemeClr val="dk1"/>
                          </a:solidFill>
                          <a:latin typeface="Calibri" panose="020F0502020204030204"/>
                        </a:defRPr>
                      </a:lvl7pPr>
                      <a:lvl8pPr marL="13230134" algn="l" defTabSz="3780038" rtl="0" eaLnBrk="1" latinLnBrk="0" hangingPunct="1">
                        <a:defRPr sz="7441" kern="1200">
                          <a:solidFill>
                            <a:schemeClr val="dk1"/>
                          </a:solidFill>
                          <a:latin typeface="Calibri" panose="020F0502020204030204"/>
                        </a:defRPr>
                      </a:lvl8pPr>
                      <a:lvl9pPr marL="15120153" algn="l" defTabSz="3780038" rtl="0" eaLnBrk="1" latinLnBrk="0" hangingPunct="1">
                        <a:defRPr sz="7441" kern="1200">
                          <a:solidFill>
                            <a:schemeClr val="dk1"/>
                          </a:solidFill>
                          <a:latin typeface="Calibri" panose="020F0502020204030204"/>
                        </a:defRPr>
                      </a:lvl9pPr>
                    </a:lstStyle>
                    <a:p>
                      <a:pPr marL="0" algn="ctr" defTabSz="3780038" rtl="0" eaLnBrk="1" latinLnBrk="0" hangingPunct="1"/>
                      <a:r>
                        <a:rPr lang="en-US" altLang="zh-CN" sz="2800" kern="1200" dirty="0" smtClean="0">
                          <a:solidFill>
                            <a:srgbClr val="004E38"/>
                          </a:solidFill>
                          <a:latin typeface="+mn-lt"/>
                          <a:ea typeface="+mn-ea"/>
                          <a:cs typeface="+mn-cs"/>
                        </a:rPr>
                        <a:t>467.8</a:t>
                      </a:r>
                      <a:endParaRPr lang="zh-CN" altLang="en-US" sz="2800" kern="1200" dirty="0">
                        <a:solidFill>
                          <a:srgbClr val="004E38"/>
                        </a:solidFill>
                        <a:latin typeface="+mn-lt"/>
                        <a:ea typeface="+mn-ea"/>
                        <a:cs typeface="+mn-cs"/>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65000"/>
                      </a:schemeClr>
                    </a:solidFill>
                  </a:tcPr>
                </a:tc>
                <a:tc>
                  <a:txBody>
                    <a:bodyPr/>
                    <a:lstStyle>
                      <a:lvl1pPr marL="0" algn="l" defTabSz="3780038" rtl="0" eaLnBrk="1" latinLnBrk="0" hangingPunct="1">
                        <a:defRPr sz="7441" kern="1200">
                          <a:solidFill>
                            <a:schemeClr val="dk1"/>
                          </a:solidFill>
                          <a:latin typeface="Calibri" panose="020F0502020204030204"/>
                        </a:defRPr>
                      </a:lvl1pPr>
                      <a:lvl2pPr marL="1890019" algn="l" defTabSz="3780038" rtl="0" eaLnBrk="1" latinLnBrk="0" hangingPunct="1">
                        <a:defRPr sz="7441" kern="1200">
                          <a:solidFill>
                            <a:schemeClr val="dk1"/>
                          </a:solidFill>
                          <a:latin typeface="Calibri" panose="020F0502020204030204"/>
                        </a:defRPr>
                      </a:lvl2pPr>
                      <a:lvl3pPr marL="3780038" algn="l" defTabSz="3780038" rtl="0" eaLnBrk="1" latinLnBrk="0" hangingPunct="1">
                        <a:defRPr sz="7441" kern="1200">
                          <a:solidFill>
                            <a:schemeClr val="dk1"/>
                          </a:solidFill>
                          <a:latin typeface="Calibri" panose="020F0502020204030204"/>
                        </a:defRPr>
                      </a:lvl3pPr>
                      <a:lvl4pPr marL="5670057" algn="l" defTabSz="3780038" rtl="0" eaLnBrk="1" latinLnBrk="0" hangingPunct="1">
                        <a:defRPr sz="7441" kern="1200">
                          <a:solidFill>
                            <a:schemeClr val="dk1"/>
                          </a:solidFill>
                          <a:latin typeface="Calibri" panose="020F0502020204030204"/>
                        </a:defRPr>
                      </a:lvl4pPr>
                      <a:lvl5pPr marL="7560076" algn="l" defTabSz="3780038" rtl="0" eaLnBrk="1" latinLnBrk="0" hangingPunct="1">
                        <a:defRPr sz="7441" kern="1200">
                          <a:solidFill>
                            <a:schemeClr val="dk1"/>
                          </a:solidFill>
                          <a:latin typeface="Calibri" panose="020F0502020204030204"/>
                        </a:defRPr>
                      </a:lvl5pPr>
                      <a:lvl6pPr marL="9450095" algn="l" defTabSz="3780038" rtl="0" eaLnBrk="1" latinLnBrk="0" hangingPunct="1">
                        <a:defRPr sz="7441" kern="1200">
                          <a:solidFill>
                            <a:schemeClr val="dk1"/>
                          </a:solidFill>
                          <a:latin typeface="Calibri" panose="020F0502020204030204"/>
                        </a:defRPr>
                      </a:lvl6pPr>
                      <a:lvl7pPr marL="11340114" algn="l" defTabSz="3780038" rtl="0" eaLnBrk="1" latinLnBrk="0" hangingPunct="1">
                        <a:defRPr sz="7441" kern="1200">
                          <a:solidFill>
                            <a:schemeClr val="dk1"/>
                          </a:solidFill>
                          <a:latin typeface="Calibri" panose="020F0502020204030204"/>
                        </a:defRPr>
                      </a:lvl7pPr>
                      <a:lvl8pPr marL="13230134" algn="l" defTabSz="3780038" rtl="0" eaLnBrk="1" latinLnBrk="0" hangingPunct="1">
                        <a:defRPr sz="7441" kern="1200">
                          <a:solidFill>
                            <a:schemeClr val="dk1"/>
                          </a:solidFill>
                          <a:latin typeface="Calibri" panose="020F0502020204030204"/>
                        </a:defRPr>
                      </a:lvl8pPr>
                      <a:lvl9pPr marL="15120153" algn="l" defTabSz="3780038" rtl="0" eaLnBrk="1" latinLnBrk="0" hangingPunct="1">
                        <a:defRPr sz="7441" kern="1200">
                          <a:solidFill>
                            <a:schemeClr val="dk1"/>
                          </a:solidFill>
                          <a:latin typeface="Calibri" panose="020F0502020204030204"/>
                        </a:defRPr>
                      </a:lvl9pPr>
                    </a:lstStyle>
                    <a:p>
                      <a:pPr marL="0" algn="ctr" defTabSz="3780038" rtl="0" eaLnBrk="1" latinLnBrk="0" hangingPunct="1"/>
                      <a:r>
                        <a:rPr lang="en-US" altLang="zh-CN" sz="2800" kern="1200" dirty="0" smtClean="0">
                          <a:solidFill>
                            <a:srgbClr val="004E38"/>
                          </a:solidFill>
                          <a:latin typeface="+mn-lt"/>
                          <a:ea typeface="+mn-ea"/>
                          <a:cs typeface="+mn-cs"/>
                        </a:rPr>
                        <a:t>0.164</a:t>
                      </a:r>
                      <a:endParaRPr lang="zh-CN" altLang="en-US" sz="2800" kern="1200" dirty="0">
                        <a:solidFill>
                          <a:srgbClr val="004E38"/>
                        </a:solidFill>
                        <a:latin typeface="+mn-lt"/>
                        <a:ea typeface="+mn-ea"/>
                        <a:cs typeface="+mn-cs"/>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65000"/>
                      </a:schemeClr>
                    </a:solidFill>
                  </a:tcPr>
                </a:tc>
                <a:tc>
                  <a:txBody>
                    <a:bodyPr/>
                    <a:lstStyle>
                      <a:lvl1pPr marL="0" algn="l" defTabSz="3780038" rtl="0" eaLnBrk="1" latinLnBrk="0" hangingPunct="1">
                        <a:defRPr sz="7441" kern="1200">
                          <a:solidFill>
                            <a:schemeClr val="dk1"/>
                          </a:solidFill>
                          <a:latin typeface="Calibri" panose="020F0502020204030204"/>
                        </a:defRPr>
                      </a:lvl1pPr>
                      <a:lvl2pPr marL="1890019" algn="l" defTabSz="3780038" rtl="0" eaLnBrk="1" latinLnBrk="0" hangingPunct="1">
                        <a:defRPr sz="7441" kern="1200">
                          <a:solidFill>
                            <a:schemeClr val="dk1"/>
                          </a:solidFill>
                          <a:latin typeface="Calibri" panose="020F0502020204030204"/>
                        </a:defRPr>
                      </a:lvl2pPr>
                      <a:lvl3pPr marL="3780038" algn="l" defTabSz="3780038" rtl="0" eaLnBrk="1" latinLnBrk="0" hangingPunct="1">
                        <a:defRPr sz="7441" kern="1200">
                          <a:solidFill>
                            <a:schemeClr val="dk1"/>
                          </a:solidFill>
                          <a:latin typeface="Calibri" panose="020F0502020204030204"/>
                        </a:defRPr>
                      </a:lvl3pPr>
                      <a:lvl4pPr marL="5670057" algn="l" defTabSz="3780038" rtl="0" eaLnBrk="1" latinLnBrk="0" hangingPunct="1">
                        <a:defRPr sz="7441" kern="1200">
                          <a:solidFill>
                            <a:schemeClr val="dk1"/>
                          </a:solidFill>
                          <a:latin typeface="Calibri" panose="020F0502020204030204"/>
                        </a:defRPr>
                      </a:lvl4pPr>
                      <a:lvl5pPr marL="7560076" algn="l" defTabSz="3780038" rtl="0" eaLnBrk="1" latinLnBrk="0" hangingPunct="1">
                        <a:defRPr sz="7441" kern="1200">
                          <a:solidFill>
                            <a:schemeClr val="dk1"/>
                          </a:solidFill>
                          <a:latin typeface="Calibri" panose="020F0502020204030204"/>
                        </a:defRPr>
                      </a:lvl5pPr>
                      <a:lvl6pPr marL="9450095" algn="l" defTabSz="3780038" rtl="0" eaLnBrk="1" latinLnBrk="0" hangingPunct="1">
                        <a:defRPr sz="7441" kern="1200">
                          <a:solidFill>
                            <a:schemeClr val="dk1"/>
                          </a:solidFill>
                          <a:latin typeface="Calibri" panose="020F0502020204030204"/>
                        </a:defRPr>
                      </a:lvl6pPr>
                      <a:lvl7pPr marL="11340114" algn="l" defTabSz="3780038" rtl="0" eaLnBrk="1" latinLnBrk="0" hangingPunct="1">
                        <a:defRPr sz="7441" kern="1200">
                          <a:solidFill>
                            <a:schemeClr val="dk1"/>
                          </a:solidFill>
                          <a:latin typeface="Calibri" panose="020F0502020204030204"/>
                        </a:defRPr>
                      </a:lvl7pPr>
                      <a:lvl8pPr marL="13230134" algn="l" defTabSz="3780038" rtl="0" eaLnBrk="1" latinLnBrk="0" hangingPunct="1">
                        <a:defRPr sz="7441" kern="1200">
                          <a:solidFill>
                            <a:schemeClr val="dk1"/>
                          </a:solidFill>
                          <a:latin typeface="Calibri" panose="020F0502020204030204"/>
                        </a:defRPr>
                      </a:lvl8pPr>
                      <a:lvl9pPr marL="15120153" algn="l" defTabSz="3780038" rtl="0" eaLnBrk="1" latinLnBrk="0" hangingPunct="1">
                        <a:defRPr sz="7441" kern="1200">
                          <a:solidFill>
                            <a:schemeClr val="dk1"/>
                          </a:solidFill>
                          <a:latin typeface="Calibri" panose="020F0502020204030204"/>
                        </a:defRPr>
                      </a:lvl9pPr>
                    </a:lstStyle>
                    <a:p>
                      <a:pPr marL="0" algn="ctr" defTabSz="3780038" rtl="0" eaLnBrk="1" latinLnBrk="0" hangingPunct="1"/>
                      <a:r>
                        <a:rPr lang="en-US" altLang="zh-CN" sz="2800" kern="1200" dirty="0" smtClean="0">
                          <a:solidFill>
                            <a:srgbClr val="004E38"/>
                          </a:solidFill>
                          <a:latin typeface="+mn-lt"/>
                          <a:ea typeface="+mn-ea"/>
                          <a:cs typeface="+mn-cs"/>
                        </a:rPr>
                        <a:t>6.99</a:t>
                      </a:r>
                      <a:endParaRPr lang="zh-CN" altLang="en-US" sz="2800" kern="1200" dirty="0">
                        <a:solidFill>
                          <a:srgbClr val="004E38"/>
                        </a:solidFill>
                        <a:latin typeface="+mn-lt"/>
                        <a:ea typeface="+mn-ea"/>
                        <a:cs typeface="+mn-cs"/>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65000"/>
                      </a:schemeClr>
                    </a:solidFill>
                  </a:tcPr>
                </a:tc>
                <a:extLst>
                  <a:ext uri="{0D108BD9-81ED-4DB2-BD59-A6C34878D82A}">
                    <a16:rowId xmlns:a16="http://schemas.microsoft.com/office/drawing/2014/main" val="10002"/>
                  </a:ext>
                </a:extLst>
              </a:tr>
              <a:tr h="515036">
                <a:tc>
                  <a:txBody>
                    <a:bodyPr/>
                    <a:lstStyle>
                      <a:lvl1pPr marL="0" algn="l" defTabSz="3780038" rtl="0" eaLnBrk="1" latinLnBrk="0" hangingPunct="1">
                        <a:defRPr sz="7441" kern="1200">
                          <a:solidFill>
                            <a:schemeClr val="dk1"/>
                          </a:solidFill>
                          <a:latin typeface="Calibri" panose="020F0502020204030204"/>
                        </a:defRPr>
                      </a:lvl1pPr>
                      <a:lvl2pPr marL="1890019" algn="l" defTabSz="3780038" rtl="0" eaLnBrk="1" latinLnBrk="0" hangingPunct="1">
                        <a:defRPr sz="7441" kern="1200">
                          <a:solidFill>
                            <a:schemeClr val="dk1"/>
                          </a:solidFill>
                          <a:latin typeface="Calibri" panose="020F0502020204030204"/>
                        </a:defRPr>
                      </a:lvl2pPr>
                      <a:lvl3pPr marL="3780038" algn="l" defTabSz="3780038" rtl="0" eaLnBrk="1" latinLnBrk="0" hangingPunct="1">
                        <a:defRPr sz="7441" kern="1200">
                          <a:solidFill>
                            <a:schemeClr val="dk1"/>
                          </a:solidFill>
                          <a:latin typeface="Calibri" panose="020F0502020204030204"/>
                        </a:defRPr>
                      </a:lvl3pPr>
                      <a:lvl4pPr marL="5670057" algn="l" defTabSz="3780038" rtl="0" eaLnBrk="1" latinLnBrk="0" hangingPunct="1">
                        <a:defRPr sz="7441" kern="1200">
                          <a:solidFill>
                            <a:schemeClr val="dk1"/>
                          </a:solidFill>
                          <a:latin typeface="Calibri" panose="020F0502020204030204"/>
                        </a:defRPr>
                      </a:lvl4pPr>
                      <a:lvl5pPr marL="7560076" algn="l" defTabSz="3780038" rtl="0" eaLnBrk="1" latinLnBrk="0" hangingPunct="1">
                        <a:defRPr sz="7441" kern="1200">
                          <a:solidFill>
                            <a:schemeClr val="dk1"/>
                          </a:solidFill>
                          <a:latin typeface="Calibri" panose="020F0502020204030204"/>
                        </a:defRPr>
                      </a:lvl5pPr>
                      <a:lvl6pPr marL="9450095" algn="l" defTabSz="3780038" rtl="0" eaLnBrk="1" latinLnBrk="0" hangingPunct="1">
                        <a:defRPr sz="7441" kern="1200">
                          <a:solidFill>
                            <a:schemeClr val="dk1"/>
                          </a:solidFill>
                          <a:latin typeface="Calibri" panose="020F0502020204030204"/>
                        </a:defRPr>
                      </a:lvl6pPr>
                      <a:lvl7pPr marL="11340114" algn="l" defTabSz="3780038" rtl="0" eaLnBrk="1" latinLnBrk="0" hangingPunct="1">
                        <a:defRPr sz="7441" kern="1200">
                          <a:solidFill>
                            <a:schemeClr val="dk1"/>
                          </a:solidFill>
                          <a:latin typeface="Calibri" panose="020F0502020204030204"/>
                        </a:defRPr>
                      </a:lvl7pPr>
                      <a:lvl8pPr marL="13230134" algn="l" defTabSz="3780038" rtl="0" eaLnBrk="1" latinLnBrk="0" hangingPunct="1">
                        <a:defRPr sz="7441" kern="1200">
                          <a:solidFill>
                            <a:schemeClr val="dk1"/>
                          </a:solidFill>
                          <a:latin typeface="Calibri" panose="020F0502020204030204"/>
                        </a:defRPr>
                      </a:lvl8pPr>
                      <a:lvl9pPr marL="15120153" algn="l" defTabSz="3780038" rtl="0" eaLnBrk="1" latinLnBrk="0" hangingPunct="1">
                        <a:defRPr sz="7441" kern="1200">
                          <a:solidFill>
                            <a:schemeClr val="dk1"/>
                          </a:solidFill>
                          <a:latin typeface="Calibri" panose="020F0502020204030204"/>
                        </a:defRPr>
                      </a:lvl9pPr>
                    </a:lstStyle>
                    <a:p>
                      <a:pPr marL="0" algn="ctr" defTabSz="3780038" rtl="0" eaLnBrk="1" latinLnBrk="0" hangingPunct="1"/>
                      <a:r>
                        <a:rPr lang="en-US" altLang="zh-CN" sz="2800" kern="1200" dirty="0" smtClean="0">
                          <a:solidFill>
                            <a:srgbClr val="004E38"/>
                          </a:solidFill>
                          <a:latin typeface="+mn-lt"/>
                          <a:ea typeface="+mn-ea"/>
                          <a:cs typeface="+mn-cs"/>
                        </a:rPr>
                        <a:t>After 3 days</a:t>
                      </a:r>
                      <a:endParaRPr lang="zh-CN" altLang="en-US" sz="2800" kern="1200" dirty="0">
                        <a:solidFill>
                          <a:srgbClr val="004E38"/>
                        </a:solidFill>
                        <a:latin typeface="+mn-lt"/>
                        <a:ea typeface="+mn-ea"/>
                        <a:cs typeface="+mn-cs"/>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75000"/>
                      </a:sysClr>
                    </a:solidFill>
                  </a:tcPr>
                </a:tc>
                <a:tc>
                  <a:txBody>
                    <a:bodyPr/>
                    <a:lstStyle>
                      <a:lvl1pPr marL="0" algn="l" defTabSz="3780038" rtl="0" eaLnBrk="1" latinLnBrk="0" hangingPunct="1">
                        <a:defRPr sz="7441" kern="1200">
                          <a:solidFill>
                            <a:schemeClr val="dk1"/>
                          </a:solidFill>
                          <a:latin typeface="Calibri" panose="020F0502020204030204"/>
                        </a:defRPr>
                      </a:lvl1pPr>
                      <a:lvl2pPr marL="1890019" algn="l" defTabSz="3780038" rtl="0" eaLnBrk="1" latinLnBrk="0" hangingPunct="1">
                        <a:defRPr sz="7441" kern="1200">
                          <a:solidFill>
                            <a:schemeClr val="dk1"/>
                          </a:solidFill>
                          <a:latin typeface="Calibri" panose="020F0502020204030204"/>
                        </a:defRPr>
                      </a:lvl2pPr>
                      <a:lvl3pPr marL="3780038" algn="l" defTabSz="3780038" rtl="0" eaLnBrk="1" latinLnBrk="0" hangingPunct="1">
                        <a:defRPr sz="7441" kern="1200">
                          <a:solidFill>
                            <a:schemeClr val="dk1"/>
                          </a:solidFill>
                          <a:latin typeface="Calibri" panose="020F0502020204030204"/>
                        </a:defRPr>
                      </a:lvl3pPr>
                      <a:lvl4pPr marL="5670057" algn="l" defTabSz="3780038" rtl="0" eaLnBrk="1" latinLnBrk="0" hangingPunct="1">
                        <a:defRPr sz="7441" kern="1200">
                          <a:solidFill>
                            <a:schemeClr val="dk1"/>
                          </a:solidFill>
                          <a:latin typeface="Calibri" panose="020F0502020204030204"/>
                        </a:defRPr>
                      </a:lvl4pPr>
                      <a:lvl5pPr marL="7560076" algn="l" defTabSz="3780038" rtl="0" eaLnBrk="1" latinLnBrk="0" hangingPunct="1">
                        <a:defRPr sz="7441" kern="1200">
                          <a:solidFill>
                            <a:schemeClr val="dk1"/>
                          </a:solidFill>
                          <a:latin typeface="Calibri" panose="020F0502020204030204"/>
                        </a:defRPr>
                      </a:lvl5pPr>
                      <a:lvl6pPr marL="9450095" algn="l" defTabSz="3780038" rtl="0" eaLnBrk="1" latinLnBrk="0" hangingPunct="1">
                        <a:defRPr sz="7441" kern="1200">
                          <a:solidFill>
                            <a:schemeClr val="dk1"/>
                          </a:solidFill>
                          <a:latin typeface="Calibri" panose="020F0502020204030204"/>
                        </a:defRPr>
                      </a:lvl6pPr>
                      <a:lvl7pPr marL="11340114" algn="l" defTabSz="3780038" rtl="0" eaLnBrk="1" latinLnBrk="0" hangingPunct="1">
                        <a:defRPr sz="7441" kern="1200">
                          <a:solidFill>
                            <a:schemeClr val="dk1"/>
                          </a:solidFill>
                          <a:latin typeface="Calibri" panose="020F0502020204030204"/>
                        </a:defRPr>
                      </a:lvl7pPr>
                      <a:lvl8pPr marL="13230134" algn="l" defTabSz="3780038" rtl="0" eaLnBrk="1" latinLnBrk="0" hangingPunct="1">
                        <a:defRPr sz="7441" kern="1200">
                          <a:solidFill>
                            <a:schemeClr val="dk1"/>
                          </a:solidFill>
                          <a:latin typeface="Calibri" panose="020F0502020204030204"/>
                        </a:defRPr>
                      </a:lvl8pPr>
                      <a:lvl9pPr marL="15120153" algn="l" defTabSz="3780038" rtl="0" eaLnBrk="1" latinLnBrk="0" hangingPunct="1">
                        <a:defRPr sz="7441" kern="1200">
                          <a:solidFill>
                            <a:schemeClr val="dk1"/>
                          </a:solidFill>
                          <a:latin typeface="Calibri" panose="020F0502020204030204"/>
                        </a:defRPr>
                      </a:lvl9pPr>
                    </a:lstStyle>
                    <a:p>
                      <a:pPr marL="0" algn="ctr" defTabSz="3780038" rtl="0" eaLnBrk="1" latinLnBrk="0" hangingPunct="1"/>
                      <a:r>
                        <a:rPr lang="en-US" altLang="zh-CN" sz="2800" kern="1200" dirty="0" smtClean="0">
                          <a:solidFill>
                            <a:srgbClr val="004E38"/>
                          </a:solidFill>
                          <a:latin typeface="+mn-lt"/>
                          <a:ea typeface="+mn-ea"/>
                          <a:cs typeface="+mn-cs"/>
                        </a:rPr>
                        <a:t>309.8</a:t>
                      </a:r>
                      <a:endParaRPr lang="zh-CN" altLang="en-US" sz="2800" kern="1200" dirty="0">
                        <a:solidFill>
                          <a:srgbClr val="004E38"/>
                        </a:solidFill>
                        <a:latin typeface="+mn-lt"/>
                        <a:ea typeface="+mn-ea"/>
                        <a:cs typeface="+mn-cs"/>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75000"/>
                      </a:sysClr>
                    </a:solidFill>
                  </a:tcPr>
                </a:tc>
                <a:tc>
                  <a:txBody>
                    <a:bodyPr/>
                    <a:lstStyle>
                      <a:lvl1pPr marL="0" algn="l" defTabSz="3780038" rtl="0" eaLnBrk="1" latinLnBrk="0" hangingPunct="1">
                        <a:defRPr sz="7441" kern="1200">
                          <a:solidFill>
                            <a:schemeClr val="dk1"/>
                          </a:solidFill>
                          <a:latin typeface="Calibri" panose="020F0502020204030204"/>
                        </a:defRPr>
                      </a:lvl1pPr>
                      <a:lvl2pPr marL="1890019" algn="l" defTabSz="3780038" rtl="0" eaLnBrk="1" latinLnBrk="0" hangingPunct="1">
                        <a:defRPr sz="7441" kern="1200">
                          <a:solidFill>
                            <a:schemeClr val="dk1"/>
                          </a:solidFill>
                          <a:latin typeface="Calibri" panose="020F0502020204030204"/>
                        </a:defRPr>
                      </a:lvl2pPr>
                      <a:lvl3pPr marL="3780038" algn="l" defTabSz="3780038" rtl="0" eaLnBrk="1" latinLnBrk="0" hangingPunct="1">
                        <a:defRPr sz="7441" kern="1200">
                          <a:solidFill>
                            <a:schemeClr val="dk1"/>
                          </a:solidFill>
                          <a:latin typeface="Calibri" panose="020F0502020204030204"/>
                        </a:defRPr>
                      </a:lvl3pPr>
                      <a:lvl4pPr marL="5670057" algn="l" defTabSz="3780038" rtl="0" eaLnBrk="1" latinLnBrk="0" hangingPunct="1">
                        <a:defRPr sz="7441" kern="1200">
                          <a:solidFill>
                            <a:schemeClr val="dk1"/>
                          </a:solidFill>
                          <a:latin typeface="Calibri" panose="020F0502020204030204"/>
                        </a:defRPr>
                      </a:lvl4pPr>
                      <a:lvl5pPr marL="7560076" algn="l" defTabSz="3780038" rtl="0" eaLnBrk="1" latinLnBrk="0" hangingPunct="1">
                        <a:defRPr sz="7441" kern="1200">
                          <a:solidFill>
                            <a:schemeClr val="dk1"/>
                          </a:solidFill>
                          <a:latin typeface="Calibri" panose="020F0502020204030204"/>
                        </a:defRPr>
                      </a:lvl5pPr>
                      <a:lvl6pPr marL="9450095" algn="l" defTabSz="3780038" rtl="0" eaLnBrk="1" latinLnBrk="0" hangingPunct="1">
                        <a:defRPr sz="7441" kern="1200">
                          <a:solidFill>
                            <a:schemeClr val="dk1"/>
                          </a:solidFill>
                          <a:latin typeface="Calibri" panose="020F0502020204030204"/>
                        </a:defRPr>
                      </a:lvl6pPr>
                      <a:lvl7pPr marL="11340114" algn="l" defTabSz="3780038" rtl="0" eaLnBrk="1" latinLnBrk="0" hangingPunct="1">
                        <a:defRPr sz="7441" kern="1200">
                          <a:solidFill>
                            <a:schemeClr val="dk1"/>
                          </a:solidFill>
                          <a:latin typeface="Calibri" panose="020F0502020204030204"/>
                        </a:defRPr>
                      </a:lvl7pPr>
                      <a:lvl8pPr marL="13230134" algn="l" defTabSz="3780038" rtl="0" eaLnBrk="1" latinLnBrk="0" hangingPunct="1">
                        <a:defRPr sz="7441" kern="1200">
                          <a:solidFill>
                            <a:schemeClr val="dk1"/>
                          </a:solidFill>
                          <a:latin typeface="Calibri" panose="020F0502020204030204"/>
                        </a:defRPr>
                      </a:lvl8pPr>
                      <a:lvl9pPr marL="15120153" algn="l" defTabSz="3780038" rtl="0" eaLnBrk="1" latinLnBrk="0" hangingPunct="1">
                        <a:defRPr sz="7441" kern="1200">
                          <a:solidFill>
                            <a:schemeClr val="dk1"/>
                          </a:solidFill>
                          <a:latin typeface="Calibri" panose="020F0502020204030204"/>
                        </a:defRPr>
                      </a:lvl9pPr>
                    </a:lstStyle>
                    <a:p>
                      <a:pPr marL="0" algn="ctr" defTabSz="3780038" rtl="0" eaLnBrk="1" latinLnBrk="0" hangingPunct="1"/>
                      <a:r>
                        <a:rPr lang="en-US" altLang="zh-CN" sz="2800" kern="1200" dirty="0" smtClean="0">
                          <a:solidFill>
                            <a:srgbClr val="004E38"/>
                          </a:solidFill>
                          <a:latin typeface="+mn-lt"/>
                          <a:ea typeface="+mn-ea"/>
                          <a:cs typeface="+mn-cs"/>
                        </a:rPr>
                        <a:t>0.276</a:t>
                      </a:r>
                      <a:endParaRPr lang="zh-CN" altLang="en-US" sz="2800" kern="1200" dirty="0">
                        <a:solidFill>
                          <a:srgbClr val="004E38"/>
                        </a:solidFill>
                        <a:latin typeface="+mn-lt"/>
                        <a:ea typeface="+mn-ea"/>
                        <a:cs typeface="+mn-cs"/>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75000"/>
                      </a:sysClr>
                    </a:solidFill>
                  </a:tcPr>
                </a:tc>
                <a:tc>
                  <a:txBody>
                    <a:bodyPr/>
                    <a:lstStyle>
                      <a:lvl1pPr marL="0" algn="l" defTabSz="3780038" rtl="0" eaLnBrk="1" latinLnBrk="0" hangingPunct="1">
                        <a:defRPr sz="7441" kern="1200">
                          <a:solidFill>
                            <a:schemeClr val="dk1"/>
                          </a:solidFill>
                          <a:latin typeface="Calibri" panose="020F0502020204030204"/>
                        </a:defRPr>
                      </a:lvl1pPr>
                      <a:lvl2pPr marL="1890019" algn="l" defTabSz="3780038" rtl="0" eaLnBrk="1" latinLnBrk="0" hangingPunct="1">
                        <a:defRPr sz="7441" kern="1200">
                          <a:solidFill>
                            <a:schemeClr val="dk1"/>
                          </a:solidFill>
                          <a:latin typeface="Calibri" panose="020F0502020204030204"/>
                        </a:defRPr>
                      </a:lvl2pPr>
                      <a:lvl3pPr marL="3780038" algn="l" defTabSz="3780038" rtl="0" eaLnBrk="1" latinLnBrk="0" hangingPunct="1">
                        <a:defRPr sz="7441" kern="1200">
                          <a:solidFill>
                            <a:schemeClr val="dk1"/>
                          </a:solidFill>
                          <a:latin typeface="Calibri" panose="020F0502020204030204"/>
                        </a:defRPr>
                      </a:lvl3pPr>
                      <a:lvl4pPr marL="5670057" algn="l" defTabSz="3780038" rtl="0" eaLnBrk="1" latinLnBrk="0" hangingPunct="1">
                        <a:defRPr sz="7441" kern="1200">
                          <a:solidFill>
                            <a:schemeClr val="dk1"/>
                          </a:solidFill>
                          <a:latin typeface="Calibri" panose="020F0502020204030204"/>
                        </a:defRPr>
                      </a:lvl4pPr>
                      <a:lvl5pPr marL="7560076" algn="l" defTabSz="3780038" rtl="0" eaLnBrk="1" latinLnBrk="0" hangingPunct="1">
                        <a:defRPr sz="7441" kern="1200">
                          <a:solidFill>
                            <a:schemeClr val="dk1"/>
                          </a:solidFill>
                          <a:latin typeface="Calibri" panose="020F0502020204030204"/>
                        </a:defRPr>
                      </a:lvl5pPr>
                      <a:lvl6pPr marL="9450095" algn="l" defTabSz="3780038" rtl="0" eaLnBrk="1" latinLnBrk="0" hangingPunct="1">
                        <a:defRPr sz="7441" kern="1200">
                          <a:solidFill>
                            <a:schemeClr val="dk1"/>
                          </a:solidFill>
                          <a:latin typeface="Calibri" panose="020F0502020204030204"/>
                        </a:defRPr>
                      </a:lvl6pPr>
                      <a:lvl7pPr marL="11340114" algn="l" defTabSz="3780038" rtl="0" eaLnBrk="1" latinLnBrk="0" hangingPunct="1">
                        <a:defRPr sz="7441" kern="1200">
                          <a:solidFill>
                            <a:schemeClr val="dk1"/>
                          </a:solidFill>
                          <a:latin typeface="Calibri" panose="020F0502020204030204"/>
                        </a:defRPr>
                      </a:lvl7pPr>
                      <a:lvl8pPr marL="13230134" algn="l" defTabSz="3780038" rtl="0" eaLnBrk="1" latinLnBrk="0" hangingPunct="1">
                        <a:defRPr sz="7441" kern="1200">
                          <a:solidFill>
                            <a:schemeClr val="dk1"/>
                          </a:solidFill>
                          <a:latin typeface="Calibri" panose="020F0502020204030204"/>
                        </a:defRPr>
                      </a:lvl8pPr>
                      <a:lvl9pPr marL="15120153" algn="l" defTabSz="3780038" rtl="0" eaLnBrk="1" latinLnBrk="0" hangingPunct="1">
                        <a:defRPr sz="7441" kern="1200">
                          <a:solidFill>
                            <a:schemeClr val="dk1"/>
                          </a:solidFill>
                          <a:latin typeface="Calibri" panose="020F0502020204030204"/>
                        </a:defRPr>
                      </a:lvl9pPr>
                    </a:lstStyle>
                    <a:p>
                      <a:pPr marL="0" algn="ctr" defTabSz="3780038" rtl="0" eaLnBrk="1" latinLnBrk="0" hangingPunct="1"/>
                      <a:r>
                        <a:rPr lang="en-US" altLang="zh-CN" sz="2800" kern="1200" dirty="0" smtClean="0">
                          <a:solidFill>
                            <a:srgbClr val="004E38"/>
                          </a:solidFill>
                          <a:latin typeface="+mn-lt"/>
                          <a:ea typeface="+mn-ea"/>
                          <a:cs typeface="+mn-cs"/>
                        </a:rPr>
                        <a:t>7.15</a:t>
                      </a:r>
                      <a:endParaRPr lang="zh-CN" altLang="en-US" sz="2800" kern="1200" dirty="0">
                        <a:solidFill>
                          <a:srgbClr val="004E38"/>
                        </a:solidFill>
                        <a:latin typeface="+mn-lt"/>
                        <a:ea typeface="+mn-ea"/>
                        <a:cs typeface="+mn-cs"/>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75000"/>
                      </a:sysClr>
                    </a:solidFill>
                  </a:tcPr>
                </a:tc>
                <a:extLst>
                  <a:ext uri="{0D108BD9-81ED-4DB2-BD59-A6C34878D82A}">
                    <a16:rowId xmlns:a16="http://schemas.microsoft.com/office/drawing/2014/main" val="10003"/>
                  </a:ext>
                </a:extLst>
              </a:tr>
            </a:tbl>
          </a:graphicData>
        </a:graphic>
      </p:graphicFrame>
      <p:sp>
        <p:nvSpPr>
          <p:cNvPr id="78" name="文本框 77"/>
          <p:cNvSpPr txBox="1"/>
          <p:nvPr/>
        </p:nvSpPr>
        <p:spPr>
          <a:xfrm>
            <a:off x="19105333" y="11550888"/>
            <a:ext cx="7737331" cy="461665"/>
          </a:xfrm>
          <a:prstGeom prst="rect">
            <a:avLst/>
          </a:prstGeom>
          <a:noFill/>
        </p:spPr>
        <p:txBody>
          <a:bodyPr wrap="square" rtlCol="0">
            <a:spAutoFit/>
          </a:bodyPr>
          <a:lstStyle/>
          <a:p>
            <a:pPr algn="ctr"/>
            <a:r>
              <a:rPr lang="en-GB" altLang="zh-CN" sz="2400" dirty="0" smtClean="0"/>
              <a:t>Table </a:t>
            </a:r>
            <a:r>
              <a:rPr lang="en-GB" altLang="zh-CN" sz="2400" dirty="0" smtClean="0"/>
              <a:t>4. </a:t>
            </a:r>
            <a:r>
              <a:rPr lang="en-GB" altLang="zh-CN" sz="2400" dirty="0" smtClean="0"/>
              <a:t>Particle size, stability and pH for post TFF suspension</a:t>
            </a:r>
            <a:endParaRPr lang="zh-CN" altLang="en-US" sz="2400" dirty="0"/>
          </a:p>
        </p:txBody>
      </p:sp>
      <p:graphicFrame>
        <p:nvGraphicFramePr>
          <p:cNvPr id="79" name="Table 20"/>
          <p:cNvGraphicFramePr>
            <a:graphicFrameLocks noGrp="1"/>
          </p:cNvGraphicFramePr>
          <p:nvPr>
            <p:extLst>
              <p:ext uri="{D42A27DB-BD31-4B8C-83A1-F6EECF244321}">
                <p14:modId xmlns:p14="http://schemas.microsoft.com/office/powerpoint/2010/main" val="3739652570"/>
              </p:ext>
            </p:extLst>
          </p:nvPr>
        </p:nvGraphicFramePr>
        <p:xfrm>
          <a:off x="15841817" y="16693447"/>
          <a:ext cx="13792678" cy="2542965"/>
        </p:xfrm>
        <a:graphic>
          <a:graphicData uri="http://schemas.openxmlformats.org/drawingml/2006/table">
            <a:tbl>
              <a:tblPr firstRow="1" bandRow="1">
                <a:tableStyleId>{21E4AEA4-8DFA-4A89-87EB-49C32662AFE0}</a:tableStyleId>
              </a:tblPr>
              <a:tblGrid>
                <a:gridCol w="2908279">
                  <a:extLst>
                    <a:ext uri="{9D8B030D-6E8A-4147-A177-3AD203B41FA5}">
                      <a16:colId xmlns:a16="http://schemas.microsoft.com/office/drawing/2014/main" val="20000"/>
                    </a:ext>
                  </a:extLst>
                </a:gridCol>
                <a:gridCol w="1609669">
                  <a:extLst>
                    <a:ext uri="{9D8B030D-6E8A-4147-A177-3AD203B41FA5}">
                      <a16:colId xmlns:a16="http://schemas.microsoft.com/office/drawing/2014/main" val="20001"/>
                    </a:ext>
                  </a:extLst>
                </a:gridCol>
                <a:gridCol w="1995360">
                  <a:extLst>
                    <a:ext uri="{9D8B030D-6E8A-4147-A177-3AD203B41FA5}">
                      <a16:colId xmlns:a16="http://schemas.microsoft.com/office/drawing/2014/main" val="20002"/>
                    </a:ext>
                  </a:extLst>
                </a:gridCol>
                <a:gridCol w="1847556">
                  <a:extLst>
                    <a:ext uri="{9D8B030D-6E8A-4147-A177-3AD203B41FA5}">
                      <a16:colId xmlns:a16="http://schemas.microsoft.com/office/drawing/2014/main" val="20003"/>
                    </a:ext>
                  </a:extLst>
                </a:gridCol>
                <a:gridCol w="1588898">
                  <a:extLst>
                    <a:ext uri="{9D8B030D-6E8A-4147-A177-3AD203B41FA5}">
                      <a16:colId xmlns:a16="http://schemas.microsoft.com/office/drawing/2014/main" val="20004"/>
                    </a:ext>
                  </a:extLst>
                </a:gridCol>
                <a:gridCol w="2106214">
                  <a:extLst>
                    <a:ext uri="{9D8B030D-6E8A-4147-A177-3AD203B41FA5}">
                      <a16:colId xmlns:a16="http://schemas.microsoft.com/office/drawing/2014/main" val="20005"/>
                    </a:ext>
                  </a:extLst>
                </a:gridCol>
                <a:gridCol w="1736702">
                  <a:extLst>
                    <a:ext uri="{9D8B030D-6E8A-4147-A177-3AD203B41FA5}">
                      <a16:colId xmlns:a16="http://schemas.microsoft.com/office/drawing/2014/main" val="20006"/>
                    </a:ext>
                  </a:extLst>
                </a:gridCol>
              </a:tblGrid>
              <a:tr h="1033289">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altLang="zh-CN" sz="2800" kern="1200" dirty="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Liquid inlet flow rate (mL/min)</a:t>
                      </a:r>
                    </a:p>
                  </a:txBody>
                  <a:tcPr anchor="ctr">
                    <a:solidFill>
                      <a:schemeClr val="accent1">
                        <a:lumMod val="75000"/>
                        <a:lumOff val="25000"/>
                      </a:schemeClr>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altLang="zh-CN" sz="2800" kern="1200" dirty="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Process gas</a:t>
                      </a:r>
                    </a:p>
                  </a:txBody>
                  <a:tcPr anchor="ctr">
                    <a:solidFill>
                      <a:schemeClr val="accent1">
                        <a:lumMod val="75000"/>
                        <a:lumOff val="25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altLang="zh-CN" sz="2800" kern="12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endParaRPr>
                    </a:p>
                  </a:txBody>
                  <a:tcPr anchor="ctr">
                    <a:solidFill>
                      <a:srgbClr val="F36E25"/>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altLang="zh-CN" sz="2800" kern="12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endParaRPr>
                    </a:p>
                  </a:txBody>
                  <a:tcPr anchor="ctr">
                    <a:solidFill>
                      <a:srgbClr val="F36E25"/>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altLang="zh-CN" sz="2800" kern="12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endParaRPr>
                    </a:p>
                  </a:txBody>
                  <a:tcPr anchor="ctr">
                    <a:solidFill>
                      <a:srgbClr val="F36E25"/>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altLang="zh-CN" sz="2800" kern="1200" dirty="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Nozzle gas</a:t>
                      </a:r>
                    </a:p>
                  </a:txBody>
                  <a:tcPr anchor="ctr">
                    <a:solidFill>
                      <a:schemeClr val="accent1">
                        <a:lumMod val="75000"/>
                        <a:lumOff val="25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altLang="zh-CN" sz="2800" kern="12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endParaRPr>
                    </a:p>
                  </a:txBody>
                  <a:tcPr anchor="ctr">
                    <a:solidFill>
                      <a:srgbClr val="F36E25"/>
                    </a:solidFill>
                  </a:tcPr>
                </a:tc>
                <a:extLst>
                  <a:ext uri="{0D108BD9-81ED-4DB2-BD59-A6C34878D82A}">
                    <a16:rowId xmlns:a16="http://schemas.microsoft.com/office/drawing/2014/main" val="10000"/>
                  </a:ext>
                </a:extLst>
              </a:tr>
              <a:tr h="689842">
                <a:tc rowSpan="2">
                  <a:txBody>
                    <a:bodyPr/>
                    <a:lstStyle/>
                    <a:p>
                      <a:pPr marL="0" marR="0" lvl="0" indent="0" algn="ctr" defTabSz="3780038" rtl="0" eaLnBrk="1" fontAlgn="auto" latinLnBrk="0" hangingPunct="1">
                        <a:lnSpc>
                          <a:spcPct val="100000"/>
                        </a:lnSpc>
                        <a:spcBef>
                          <a:spcPts val="0"/>
                        </a:spcBef>
                        <a:spcAft>
                          <a:spcPts val="0"/>
                        </a:spcAft>
                        <a:buClrTx/>
                        <a:buSzTx/>
                        <a:buFontTx/>
                        <a:buNone/>
                        <a:tabLst/>
                        <a:defRPr/>
                      </a:pPr>
                      <a:r>
                        <a:rPr lang="en-US" altLang="zh-CN" sz="2800" kern="1200" dirty="0" smtClean="0">
                          <a:solidFill>
                            <a:srgbClr val="004E38"/>
                          </a:solidFill>
                          <a:latin typeface="+mn-lt"/>
                          <a:ea typeface="+mn-ea"/>
                          <a:cs typeface="+mn-cs"/>
                        </a:rPr>
                        <a:t>11</a:t>
                      </a:r>
                    </a:p>
                  </a:txBody>
                  <a:tcPr anchor="ctr">
                    <a:solidFill>
                      <a:schemeClr val="bg1">
                        <a:lumMod val="75000"/>
                      </a:schemeClr>
                    </a:solidFill>
                  </a:tcPr>
                </a:tc>
                <a:tc>
                  <a:txBody>
                    <a:bodyPr/>
                    <a:lstStyle/>
                    <a:p>
                      <a:pPr marL="0" marR="0" lvl="0" indent="0" algn="ctr" defTabSz="3780038" rtl="0" eaLnBrk="1" fontAlgn="ctr" latinLnBrk="0" hangingPunct="1">
                        <a:lnSpc>
                          <a:spcPct val="100000"/>
                        </a:lnSpc>
                        <a:spcBef>
                          <a:spcPts val="0"/>
                        </a:spcBef>
                        <a:spcAft>
                          <a:spcPts val="0"/>
                        </a:spcAft>
                        <a:buClrTx/>
                        <a:buSzTx/>
                        <a:buFontTx/>
                        <a:buNone/>
                        <a:tabLst/>
                        <a:defRPr/>
                      </a:pPr>
                      <a:r>
                        <a:rPr lang="sv-SE" altLang="zh-CN" sz="2800" kern="1200" dirty="0" smtClean="0">
                          <a:solidFill>
                            <a:srgbClr val="004E38"/>
                          </a:solidFill>
                          <a:latin typeface="+mn-lt"/>
                          <a:ea typeface="+mn-ea"/>
                          <a:cs typeface="+mn-cs"/>
                        </a:rPr>
                        <a:t>Inlet temp (°C)</a:t>
                      </a:r>
                    </a:p>
                  </a:txBody>
                  <a:tcPr anchor="ctr">
                    <a:solidFill>
                      <a:schemeClr val="bg1">
                        <a:lumMod val="75000"/>
                      </a:schemeClr>
                    </a:solidFill>
                  </a:tcPr>
                </a:tc>
                <a:tc>
                  <a:txBody>
                    <a:bodyPr/>
                    <a:lstStyle/>
                    <a:p>
                      <a:pPr marL="0" marR="0" lvl="0" indent="0" algn="ctr" defTabSz="3780038" rtl="0" eaLnBrk="1" fontAlgn="auto" latinLnBrk="0" hangingPunct="1">
                        <a:lnSpc>
                          <a:spcPct val="100000"/>
                        </a:lnSpc>
                        <a:spcBef>
                          <a:spcPts val="0"/>
                        </a:spcBef>
                        <a:spcAft>
                          <a:spcPts val="0"/>
                        </a:spcAft>
                        <a:buClrTx/>
                        <a:buSzTx/>
                        <a:buFontTx/>
                        <a:buNone/>
                        <a:tabLst/>
                        <a:defRPr/>
                      </a:pPr>
                      <a:r>
                        <a:rPr lang="en-GB" altLang="zh-CN" sz="2800" kern="1200" dirty="0" smtClean="0">
                          <a:solidFill>
                            <a:srgbClr val="004E38"/>
                          </a:solidFill>
                          <a:latin typeface="+mn-lt"/>
                          <a:ea typeface="+mn-ea"/>
                          <a:cs typeface="+mn-cs"/>
                        </a:rPr>
                        <a:t>Flow rate (kg/h)</a:t>
                      </a:r>
                      <a:endParaRPr lang="en-US" altLang="zh-CN" sz="2800" kern="1200" dirty="0" smtClean="0">
                        <a:solidFill>
                          <a:srgbClr val="004E38"/>
                        </a:solidFill>
                        <a:latin typeface="+mn-lt"/>
                        <a:ea typeface="+mn-ea"/>
                        <a:cs typeface="+mn-cs"/>
                      </a:endParaRPr>
                    </a:p>
                  </a:txBody>
                  <a:tcPr anchor="ctr">
                    <a:solidFill>
                      <a:schemeClr val="bg1">
                        <a:lumMod val="75000"/>
                      </a:schemeClr>
                    </a:solidFill>
                  </a:tcPr>
                </a:tc>
                <a:tc>
                  <a:txBody>
                    <a:bodyPr/>
                    <a:lstStyle/>
                    <a:p>
                      <a:pPr marL="0" marR="0" lvl="0" indent="0" algn="ctr" defTabSz="3780038" rtl="0" eaLnBrk="1" fontAlgn="auto" latinLnBrk="0" hangingPunct="1">
                        <a:lnSpc>
                          <a:spcPct val="100000"/>
                        </a:lnSpc>
                        <a:spcBef>
                          <a:spcPts val="0"/>
                        </a:spcBef>
                        <a:spcAft>
                          <a:spcPts val="0"/>
                        </a:spcAft>
                        <a:buClrTx/>
                        <a:buSzTx/>
                        <a:buFontTx/>
                        <a:buNone/>
                        <a:tabLst/>
                        <a:defRPr/>
                      </a:pPr>
                      <a:r>
                        <a:rPr lang="sv-SE" altLang="zh-CN" sz="2800" kern="1200" dirty="0" smtClean="0">
                          <a:solidFill>
                            <a:srgbClr val="004E38"/>
                          </a:solidFill>
                          <a:latin typeface="+mn-lt"/>
                          <a:ea typeface="+mn-ea"/>
                          <a:cs typeface="+mn-cs"/>
                        </a:rPr>
                        <a:t>Pressure (bar)</a:t>
                      </a:r>
                      <a:endParaRPr lang="zh-CN" altLang="en-US" sz="2800" kern="1200" dirty="0">
                        <a:solidFill>
                          <a:srgbClr val="004E38"/>
                        </a:solidFill>
                        <a:latin typeface="+mn-lt"/>
                        <a:ea typeface="+mn-ea"/>
                        <a:cs typeface="+mn-cs"/>
                      </a:endParaRPr>
                    </a:p>
                  </a:txBody>
                  <a:tcPr anchor="ctr">
                    <a:solidFill>
                      <a:schemeClr val="bg1">
                        <a:lumMod val="75000"/>
                      </a:schemeClr>
                    </a:solidFill>
                  </a:tcPr>
                </a:tc>
                <a:tc>
                  <a:txBody>
                    <a:bodyPr/>
                    <a:lstStyle/>
                    <a:p>
                      <a:pPr marL="0" marR="0" lvl="0" indent="0" algn="ctr" defTabSz="3780038" rtl="0" eaLnBrk="1" fontAlgn="auto" latinLnBrk="0" hangingPunct="1">
                        <a:lnSpc>
                          <a:spcPct val="100000"/>
                        </a:lnSpc>
                        <a:spcBef>
                          <a:spcPts val="0"/>
                        </a:spcBef>
                        <a:spcAft>
                          <a:spcPts val="0"/>
                        </a:spcAft>
                        <a:buClrTx/>
                        <a:buSzTx/>
                        <a:buFontTx/>
                        <a:buNone/>
                        <a:tabLst/>
                        <a:defRPr/>
                      </a:pPr>
                      <a:r>
                        <a:rPr lang="sv-SE" altLang="zh-CN" sz="2800" kern="1200" dirty="0" smtClean="0">
                          <a:solidFill>
                            <a:srgbClr val="004E38"/>
                          </a:solidFill>
                          <a:latin typeface="+mn-lt"/>
                          <a:ea typeface="+mn-ea"/>
                          <a:cs typeface="+mn-cs"/>
                        </a:rPr>
                        <a:t>Outlet temp (°C)</a:t>
                      </a:r>
                      <a:endParaRPr lang="zh-CN" altLang="en-US" sz="2800" kern="1200" dirty="0">
                        <a:solidFill>
                          <a:srgbClr val="004E38"/>
                        </a:solidFill>
                        <a:latin typeface="+mn-lt"/>
                        <a:ea typeface="+mn-ea"/>
                        <a:cs typeface="+mn-cs"/>
                      </a:endParaRPr>
                    </a:p>
                  </a:txBody>
                  <a:tcPr anchor="ctr">
                    <a:solidFill>
                      <a:schemeClr val="bg1">
                        <a:lumMod val="75000"/>
                      </a:schemeClr>
                    </a:solidFill>
                  </a:tcPr>
                </a:tc>
                <a:tc>
                  <a:txBody>
                    <a:bodyPr/>
                    <a:lstStyle/>
                    <a:p>
                      <a:pPr marL="0" marR="0" lvl="0" indent="0" algn="ctr" defTabSz="3780038" rtl="0" eaLnBrk="1" fontAlgn="auto" latinLnBrk="0" hangingPunct="1">
                        <a:lnSpc>
                          <a:spcPct val="100000"/>
                        </a:lnSpc>
                        <a:spcBef>
                          <a:spcPts val="0"/>
                        </a:spcBef>
                        <a:spcAft>
                          <a:spcPts val="0"/>
                        </a:spcAft>
                        <a:buClrTx/>
                        <a:buSzTx/>
                        <a:buFontTx/>
                        <a:buNone/>
                        <a:tabLst/>
                        <a:defRPr/>
                      </a:pPr>
                      <a:r>
                        <a:rPr lang="en-GB" altLang="zh-CN" sz="2800" kern="1200" dirty="0" smtClean="0">
                          <a:solidFill>
                            <a:srgbClr val="004E38"/>
                          </a:solidFill>
                          <a:latin typeface="+mn-lt"/>
                          <a:ea typeface="+mn-ea"/>
                          <a:cs typeface="+mn-cs"/>
                        </a:rPr>
                        <a:t>Flow rate (kg/h)</a:t>
                      </a:r>
                    </a:p>
                  </a:txBody>
                  <a:tcPr anchor="ctr">
                    <a:solidFill>
                      <a:schemeClr val="bg1">
                        <a:lumMod val="75000"/>
                      </a:schemeClr>
                    </a:solidFill>
                  </a:tcPr>
                </a:tc>
                <a:tc>
                  <a:txBody>
                    <a:bodyPr/>
                    <a:lstStyle/>
                    <a:p>
                      <a:pPr marL="0" marR="0" lvl="0" indent="0" algn="ctr" defTabSz="3780038" rtl="0" eaLnBrk="1" fontAlgn="auto" latinLnBrk="0" hangingPunct="1">
                        <a:lnSpc>
                          <a:spcPct val="100000"/>
                        </a:lnSpc>
                        <a:spcBef>
                          <a:spcPts val="0"/>
                        </a:spcBef>
                        <a:spcAft>
                          <a:spcPts val="0"/>
                        </a:spcAft>
                        <a:buClrTx/>
                        <a:buSzTx/>
                        <a:buFontTx/>
                        <a:buNone/>
                        <a:tabLst/>
                        <a:defRPr/>
                      </a:pPr>
                      <a:r>
                        <a:rPr lang="en-GB" altLang="zh-CN" sz="2800" kern="1200" dirty="0" smtClean="0">
                          <a:solidFill>
                            <a:srgbClr val="004E38"/>
                          </a:solidFill>
                          <a:latin typeface="+mn-lt"/>
                          <a:ea typeface="+mn-ea"/>
                          <a:cs typeface="+mn-cs"/>
                        </a:rPr>
                        <a:t>Pressure (bar)</a:t>
                      </a:r>
                    </a:p>
                  </a:txBody>
                  <a:tcPr anchor="ctr">
                    <a:solidFill>
                      <a:schemeClr val="bg1">
                        <a:lumMod val="75000"/>
                      </a:schemeClr>
                    </a:solidFill>
                  </a:tcPr>
                </a:tc>
                <a:extLst>
                  <a:ext uri="{0D108BD9-81ED-4DB2-BD59-A6C34878D82A}">
                    <a16:rowId xmlns:a16="http://schemas.microsoft.com/office/drawing/2014/main" val="10001"/>
                  </a:ext>
                </a:extLst>
              </a:tr>
              <a:tr h="564796">
                <a:tc vMerge="1">
                  <a:txBody>
                    <a:bodyPr/>
                    <a:lstStyle/>
                    <a:p>
                      <a:pPr algn="ctr"/>
                      <a:endParaRPr lang="zh-CN" altLang="en-US" sz="2800" kern="1200" dirty="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endParaRPr>
                    </a:p>
                  </a:txBody>
                  <a:tcPr anchor="ctr">
                    <a:solidFill>
                      <a:schemeClr val="bg1">
                        <a:lumMod val="65000"/>
                      </a:schemeClr>
                    </a:solidFill>
                  </a:tcPr>
                </a:tc>
                <a:tc>
                  <a:txBody>
                    <a:bodyPr/>
                    <a:lstStyle/>
                    <a:p>
                      <a:pPr marL="0" marR="0" lvl="0" indent="0" algn="ctr" defTabSz="3780038" rtl="0" eaLnBrk="1" fontAlgn="auto" latinLnBrk="0" hangingPunct="1">
                        <a:lnSpc>
                          <a:spcPct val="100000"/>
                        </a:lnSpc>
                        <a:spcBef>
                          <a:spcPts val="0"/>
                        </a:spcBef>
                        <a:spcAft>
                          <a:spcPts val="0"/>
                        </a:spcAft>
                        <a:buClrTx/>
                        <a:buSzTx/>
                        <a:buFontTx/>
                        <a:buNone/>
                        <a:tabLst/>
                        <a:defRPr/>
                      </a:pPr>
                      <a:r>
                        <a:rPr lang="en-US" altLang="zh-CN" sz="2800" kern="1200" dirty="0" smtClean="0">
                          <a:solidFill>
                            <a:srgbClr val="004E38"/>
                          </a:solidFill>
                          <a:latin typeface="+mn-lt"/>
                          <a:ea typeface="+mn-ea"/>
                          <a:cs typeface="+mn-cs"/>
                        </a:rPr>
                        <a:t>120</a:t>
                      </a:r>
                    </a:p>
                  </a:txBody>
                  <a:tcPr anchor="ctr">
                    <a:solidFill>
                      <a:schemeClr val="bg1">
                        <a:lumMod val="65000"/>
                      </a:schemeClr>
                    </a:solidFill>
                  </a:tcPr>
                </a:tc>
                <a:tc>
                  <a:txBody>
                    <a:bodyPr/>
                    <a:lstStyle/>
                    <a:p>
                      <a:pPr marL="0" marR="0" lvl="0" indent="0" algn="ctr" defTabSz="3780038" rtl="0" eaLnBrk="1" fontAlgn="auto" latinLnBrk="0" hangingPunct="1">
                        <a:lnSpc>
                          <a:spcPct val="100000"/>
                        </a:lnSpc>
                        <a:spcBef>
                          <a:spcPts val="0"/>
                        </a:spcBef>
                        <a:spcAft>
                          <a:spcPts val="0"/>
                        </a:spcAft>
                        <a:buClrTx/>
                        <a:buSzTx/>
                        <a:buFontTx/>
                        <a:buNone/>
                        <a:tabLst/>
                        <a:defRPr/>
                      </a:pPr>
                      <a:r>
                        <a:rPr lang="en-US" altLang="zh-CN" sz="2800" kern="1200" dirty="0" smtClean="0">
                          <a:solidFill>
                            <a:srgbClr val="004E38"/>
                          </a:solidFill>
                          <a:latin typeface="+mn-lt"/>
                          <a:ea typeface="+mn-ea"/>
                          <a:cs typeface="+mn-cs"/>
                        </a:rPr>
                        <a:t>30</a:t>
                      </a:r>
                    </a:p>
                  </a:txBody>
                  <a:tcPr anchor="ctr">
                    <a:solidFill>
                      <a:schemeClr val="bg1">
                        <a:lumMod val="65000"/>
                      </a:schemeClr>
                    </a:solidFill>
                  </a:tcPr>
                </a:tc>
                <a:tc>
                  <a:txBody>
                    <a:bodyPr/>
                    <a:lstStyle/>
                    <a:p>
                      <a:pPr marL="0" marR="0" lvl="0" indent="0" algn="ctr" defTabSz="3780038" rtl="0" eaLnBrk="1" fontAlgn="auto" latinLnBrk="0" hangingPunct="1">
                        <a:lnSpc>
                          <a:spcPct val="100000"/>
                        </a:lnSpc>
                        <a:spcBef>
                          <a:spcPts val="0"/>
                        </a:spcBef>
                        <a:spcAft>
                          <a:spcPts val="0"/>
                        </a:spcAft>
                        <a:buClrTx/>
                        <a:buSzTx/>
                        <a:buFontTx/>
                        <a:buNone/>
                        <a:tabLst/>
                        <a:defRPr/>
                      </a:pPr>
                      <a:r>
                        <a:rPr lang="en-GB" altLang="zh-CN" sz="2800" kern="1200" dirty="0" smtClean="0">
                          <a:solidFill>
                            <a:srgbClr val="004E38"/>
                          </a:solidFill>
                          <a:latin typeface="+mn-lt"/>
                          <a:ea typeface="+mn-ea"/>
                          <a:cs typeface="+mn-cs"/>
                        </a:rPr>
                        <a:t>2.6</a:t>
                      </a:r>
                      <a:endParaRPr lang="en-US" altLang="zh-CN" sz="2800" kern="1200" dirty="0" smtClean="0">
                        <a:solidFill>
                          <a:srgbClr val="004E38"/>
                        </a:solidFill>
                        <a:latin typeface="+mn-lt"/>
                        <a:ea typeface="+mn-ea"/>
                        <a:cs typeface="+mn-cs"/>
                      </a:endParaRPr>
                    </a:p>
                  </a:txBody>
                  <a:tcPr anchor="ctr">
                    <a:solidFill>
                      <a:schemeClr val="bg1">
                        <a:lumMod val="65000"/>
                      </a:schemeClr>
                    </a:solidFill>
                  </a:tcPr>
                </a:tc>
                <a:tc>
                  <a:txBody>
                    <a:bodyPr/>
                    <a:lstStyle/>
                    <a:p>
                      <a:pPr marL="0" marR="0" lvl="0" indent="0" algn="ctr" defTabSz="3780038" rtl="0" eaLnBrk="1" fontAlgn="auto" latinLnBrk="0" hangingPunct="1">
                        <a:lnSpc>
                          <a:spcPct val="100000"/>
                        </a:lnSpc>
                        <a:spcBef>
                          <a:spcPts val="0"/>
                        </a:spcBef>
                        <a:spcAft>
                          <a:spcPts val="0"/>
                        </a:spcAft>
                        <a:buClrTx/>
                        <a:buSzTx/>
                        <a:buFontTx/>
                        <a:buNone/>
                        <a:tabLst/>
                        <a:defRPr/>
                      </a:pPr>
                      <a:r>
                        <a:rPr lang="en-GB" altLang="zh-CN" sz="2800" kern="1200" dirty="0" smtClean="0">
                          <a:solidFill>
                            <a:srgbClr val="004E38"/>
                          </a:solidFill>
                          <a:latin typeface="+mn-lt"/>
                          <a:ea typeface="+mn-ea"/>
                          <a:cs typeface="+mn-cs"/>
                        </a:rPr>
                        <a:t>60</a:t>
                      </a:r>
                      <a:endParaRPr lang="en-US" altLang="zh-CN" sz="2800" kern="1200" dirty="0" smtClean="0">
                        <a:solidFill>
                          <a:srgbClr val="004E38"/>
                        </a:solidFill>
                        <a:latin typeface="+mn-lt"/>
                        <a:ea typeface="+mn-ea"/>
                        <a:cs typeface="+mn-cs"/>
                      </a:endParaRPr>
                    </a:p>
                  </a:txBody>
                  <a:tcPr anchor="ctr">
                    <a:solidFill>
                      <a:schemeClr val="bg1">
                        <a:lumMod val="65000"/>
                      </a:schemeClr>
                    </a:solidFill>
                  </a:tcPr>
                </a:tc>
                <a:tc>
                  <a:txBody>
                    <a:bodyPr/>
                    <a:lstStyle/>
                    <a:p>
                      <a:pPr marL="0" marR="0" lvl="0" indent="0" algn="ctr" defTabSz="3780038" rtl="0" eaLnBrk="1" fontAlgn="auto" latinLnBrk="0" hangingPunct="1">
                        <a:lnSpc>
                          <a:spcPct val="100000"/>
                        </a:lnSpc>
                        <a:spcBef>
                          <a:spcPts val="0"/>
                        </a:spcBef>
                        <a:spcAft>
                          <a:spcPts val="0"/>
                        </a:spcAft>
                        <a:buClrTx/>
                        <a:buSzTx/>
                        <a:buFontTx/>
                        <a:buNone/>
                        <a:tabLst/>
                        <a:defRPr/>
                      </a:pPr>
                      <a:r>
                        <a:rPr lang="en-US" altLang="zh-CN" sz="2800" kern="1200" dirty="0" smtClean="0">
                          <a:solidFill>
                            <a:srgbClr val="004E38"/>
                          </a:solidFill>
                          <a:latin typeface="+mn-lt"/>
                          <a:ea typeface="+mn-ea"/>
                          <a:cs typeface="+mn-cs"/>
                        </a:rPr>
                        <a:t>30</a:t>
                      </a:r>
                    </a:p>
                  </a:txBody>
                  <a:tcPr anchor="ctr">
                    <a:solidFill>
                      <a:schemeClr val="bg1">
                        <a:lumMod val="65000"/>
                      </a:schemeClr>
                    </a:solidFill>
                  </a:tcPr>
                </a:tc>
                <a:tc>
                  <a:txBody>
                    <a:bodyPr/>
                    <a:lstStyle/>
                    <a:p>
                      <a:pPr marL="0" marR="0" lvl="0" indent="0" algn="ctr" defTabSz="3780038" rtl="0" eaLnBrk="1" fontAlgn="auto" latinLnBrk="0" hangingPunct="1">
                        <a:lnSpc>
                          <a:spcPct val="100000"/>
                        </a:lnSpc>
                        <a:spcBef>
                          <a:spcPts val="0"/>
                        </a:spcBef>
                        <a:spcAft>
                          <a:spcPts val="0"/>
                        </a:spcAft>
                        <a:buClrTx/>
                        <a:buSzTx/>
                        <a:buFontTx/>
                        <a:buNone/>
                        <a:tabLst/>
                        <a:defRPr/>
                      </a:pPr>
                      <a:r>
                        <a:rPr lang="en-GB" altLang="zh-CN" sz="2800" kern="1200" dirty="0" smtClean="0">
                          <a:solidFill>
                            <a:srgbClr val="004E38"/>
                          </a:solidFill>
                          <a:latin typeface="+mn-lt"/>
                          <a:ea typeface="+mn-ea"/>
                          <a:cs typeface="+mn-cs"/>
                        </a:rPr>
                        <a:t>0.3</a:t>
                      </a:r>
                      <a:endParaRPr lang="en-US" altLang="zh-CN" sz="2800" kern="1200" dirty="0" smtClean="0">
                        <a:solidFill>
                          <a:srgbClr val="004E38"/>
                        </a:solidFill>
                        <a:latin typeface="+mn-lt"/>
                        <a:ea typeface="+mn-ea"/>
                        <a:cs typeface="+mn-cs"/>
                      </a:endParaRPr>
                    </a:p>
                  </a:txBody>
                  <a:tcPr anchor="ctr">
                    <a:solidFill>
                      <a:schemeClr val="bg1">
                        <a:lumMod val="65000"/>
                      </a:schemeClr>
                    </a:solidFill>
                  </a:tcPr>
                </a:tc>
                <a:extLst>
                  <a:ext uri="{0D108BD9-81ED-4DB2-BD59-A6C34878D82A}">
                    <a16:rowId xmlns:a16="http://schemas.microsoft.com/office/drawing/2014/main" val="10002"/>
                  </a:ext>
                </a:extLst>
              </a:tr>
            </a:tbl>
          </a:graphicData>
        </a:graphic>
      </p:graphicFrame>
      <p:sp>
        <p:nvSpPr>
          <p:cNvPr id="80" name="文本框 79"/>
          <p:cNvSpPr txBox="1"/>
          <p:nvPr/>
        </p:nvSpPr>
        <p:spPr>
          <a:xfrm>
            <a:off x="19808633" y="16277291"/>
            <a:ext cx="5857527" cy="461665"/>
          </a:xfrm>
          <a:prstGeom prst="rect">
            <a:avLst/>
          </a:prstGeom>
          <a:noFill/>
        </p:spPr>
        <p:txBody>
          <a:bodyPr wrap="square" rtlCol="0">
            <a:spAutoFit/>
          </a:bodyPr>
          <a:lstStyle/>
          <a:p>
            <a:pPr algn="ctr"/>
            <a:r>
              <a:rPr lang="en-GB" altLang="zh-CN" sz="2400" dirty="0" smtClean="0"/>
              <a:t>Table </a:t>
            </a:r>
            <a:r>
              <a:rPr lang="en-GB" altLang="zh-CN" sz="2400" dirty="0" smtClean="0"/>
              <a:t>5. </a:t>
            </a:r>
            <a:r>
              <a:rPr lang="en-GB" altLang="zh-CN" sz="2400" dirty="0" smtClean="0"/>
              <a:t>Process parameters for spray drying</a:t>
            </a:r>
            <a:endParaRPr lang="zh-CN" altLang="en-US" sz="2400" dirty="0"/>
          </a:p>
        </p:txBody>
      </p:sp>
      <p:graphicFrame>
        <p:nvGraphicFramePr>
          <p:cNvPr id="81" name="Table 20"/>
          <p:cNvGraphicFramePr>
            <a:graphicFrameLocks noGrp="1"/>
          </p:cNvGraphicFramePr>
          <p:nvPr>
            <p:extLst>
              <p:ext uri="{D42A27DB-BD31-4B8C-83A1-F6EECF244321}">
                <p14:modId xmlns:p14="http://schemas.microsoft.com/office/powerpoint/2010/main" val="1940556541"/>
              </p:ext>
            </p:extLst>
          </p:nvPr>
        </p:nvGraphicFramePr>
        <p:xfrm>
          <a:off x="15841817" y="19691552"/>
          <a:ext cx="13792678" cy="1620000"/>
        </p:xfrm>
        <a:graphic>
          <a:graphicData uri="http://schemas.openxmlformats.org/drawingml/2006/table">
            <a:tbl>
              <a:tblPr firstRow="1" bandRow="1">
                <a:tableStyleId>{21E4AEA4-8DFA-4A89-87EB-49C32662AFE0}</a:tableStyleId>
              </a:tblPr>
              <a:tblGrid>
                <a:gridCol w="3043630">
                  <a:extLst>
                    <a:ext uri="{9D8B030D-6E8A-4147-A177-3AD203B41FA5}">
                      <a16:colId xmlns:a16="http://schemas.microsoft.com/office/drawing/2014/main" val="20001"/>
                    </a:ext>
                  </a:extLst>
                </a:gridCol>
                <a:gridCol w="3171481">
                  <a:extLst>
                    <a:ext uri="{9D8B030D-6E8A-4147-A177-3AD203B41FA5}">
                      <a16:colId xmlns:a16="http://schemas.microsoft.com/office/drawing/2014/main" val="20002"/>
                    </a:ext>
                  </a:extLst>
                </a:gridCol>
                <a:gridCol w="4828946">
                  <a:extLst>
                    <a:ext uri="{9D8B030D-6E8A-4147-A177-3AD203B41FA5}">
                      <a16:colId xmlns:a16="http://schemas.microsoft.com/office/drawing/2014/main" val="20003"/>
                    </a:ext>
                  </a:extLst>
                </a:gridCol>
                <a:gridCol w="2748621">
                  <a:extLst>
                    <a:ext uri="{9D8B030D-6E8A-4147-A177-3AD203B41FA5}">
                      <a16:colId xmlns:a16="http://schemas.microsoft.com/office/drawing/2014/main" val="20004"/>
                    </a:ext>
                  </a:extLst>
                </a:gridCol>
              </a:tblGrid>
              <a:tr h="540000">
                <a:tc gridSpan="2">
                  <a:txBody>
                    <a:bodyPr/>
                    <a:lstStyle/>
                    <a:p>
                      <a:pPr algn="ctr"/>
                      <a:r>
                        <a:rPr lang="en-GB" altLang="zh-CN" sz="2800" kern="1200" dirty="0" err="1"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Redispersion</a:t>
                      </a:r>
                      <a:endParaRPr lang="zh-CN" altLang="en-US" sz="2800" kern="1200" dirty="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endParaRPr>
                    </a:p>
                  </a:txBody>
                  <a:tcPr anchor="ctr">
                    <a:solidFill>
                      <a:schemeClr val="accent1">
                        <a:lumMod val="75000"/>
                        <a:lumOff val="25000"/>
                      </a:schemeClr>
                    </a:solidFill>
                  </a:tcPr>
                </a:tc>
                <a:tc hMerge="1">
                  <a:txBody>
                    <a:bodyPr/>
                    <a:lstStyle/>
                    <a:p>
                      <a:pPr marL="0" marR="0" lvl="0" indent="0" algn="ctr" defTabSz="3780038" rtl="0" eaLnBrk="1" fontAlgn="auto" latinLnBrk="0" hangingPunct="1">
                        <a:lnSpc>
                          <a:spcPct val="100000"/>
                        </a:lnSpc>
                        <a:spcBef>
                          <a:spcPts val="0"/>
                        </a:spcBef>
                        <a:spcAft>
                          <a:spcPts val="0"/>
                        </a:spcAft>
                        <a:buClrTx/>
                        <a:buSzTx/>
                        <a:buFontTx/>
                        <a:buNone/>
                        <a:tabLst/>
                        <a:defRPr/>
                      </a:pPr>
                      <a:endParaRPr lang="zh-CN" altLang="en-US" sz="2800" kern="12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endParaRPr>
                    </a:p>
                  </a:txBody>
                  <a:tcPr anchor="ctr">
                    <a:solidFill>
                      <a:srgbClr val="F36E25"/>
                    </a:solidFill>
                  </a:tcPr>
                </a:tc>
                <a:tc gridSpan="2">
                  <a:txBody>
                    <a:bodyPr/>
                    <a:lstStyle/>
                    <a:p>
                      <a:pPr algn="ctr"/>
                      <a:r>
                        <a:rPr lang="en-GB" altLang="zh-CN" sz="2800" kern="1200" dirty="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Dry powder</a:t>
                      </a:r>
                      <a:endParaRPr lang="zh-CN" altLang="en-US" sz="2800" kern="1200" dirty="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endParaRPr>
                    </a:p>
                  </a:txBody>
                  <a:tcPr anchor="ctr">
                    <a:solidFill>
                      <a:schemeClr val="accent1">
                        <a:lumMod val="75000"/>
                        <a:lumOff val="25000"/>
                      </a:schemeClr>
                    </a:solidFill>
                  </a:tcPr>
                </a:tc>
                <a:tc hMerge="1">
                  <a:txBody>
                    <a:bodyPr/>
                    <a:lstStyle/>
                    <a:p>
                      <a:pPr algn="ctr"/>
                      <a:endParaRPr lang="zh-CN" altLang="en-US" sz="2800" kern="1200" dirty="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endParaRPr>
                    </a:p>
                  </a:txBody>
                  <a:tcPr anchor="ctr">
                    <a:solidFill>
                      <a:srgbClr val="F36E25"/>
                    </a:solidFill>
                  </a:tcPr>
                </a:tc>
                <a:extLst>
                  <a:ext uri="{0D108BD9-81ED-4DB2-BD59-A6C34878D82A}">
                    <a16:rowId xmlns:a16="http://schemas.microsoft.com/office/drawing/2014/main" val="10002"/>
                  </a:ext>
                </a:extLst>
              </a:tr>
              <a:tr h="540000">
                <a:tc>
                  <a:txBody>
                    <a:bodyPr/>
                    <a:lstStyle/>
                    <a:p>
                      <a:pPr algn="ctr"/>
                      <a:r>
                        <a:rPr lang="en-US" altLang="zh-CN" sz="2800" b="1" kern="1200" dirty="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d</a:t>
                      </a:r>
                      <a:r>
                        <a:rPr lang="en-US" altLang="zh-CN" sz="2800" b="1" kern="1200" baseline="-25000" dirty="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50</a:t>
                      </a:r>
                      <a:r>
                        <a:rPr lang="en-US" altLang="zh-CN" sz="2800" b="1" kern="1200" dirty="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 (nm)</a:t>
                      </a:r>
                      <a:endParaRPr lang="zh-CN" altLang="en-US" sz="2800" b="1" kern="1200" dirty="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endParaRPr>
                    </a:p>
                  </a:txBody>
                  <a:tcPr anchor="ctr">
                    <a:solidFill>
                      <a:schemeClr val="accent1">
                        <a:lumMod val="75000"/>
                        <a:lumOff val="25000"/>
                      </a:schemeClr>
                    </a:solidFill>
                  </a:tcPr>
                </a:tc>
                <a:tc>
                  <a:txBody>
                    <a:bodyPr/>
                    <a:lstStyle/>
                    <a:p>
                      <a:pPr marL="0" marR="0" lvl="0" indent="0" algn="ctr" defTabSz="3780038" rtl="0" eaLnBrk="1" fontAlgn="auto" latinLnBrk="0" hangingPunct="1">
                        <a:lnSpc>
                          <a:spcPct val="100000"/>
                        </a:lnSpc>
                        <a:spcBef>
                          <a:spcPts val="0"/>
                        </a:spcBef>
                        <a:spcAft>
                          <a:spcPts val="0"/>
                        </a:spcAft>
                        <a:buClrTx/>
                        <a:buSzTx/>
                        <a:buFontTx/>
                        <a:buNone/>
                        <a:tabLst/>
                        <a:defRPr/>
                      </a:pPr>
                      <a:r>
                        <a:rPr lang="en-US" altLang="zh-CN" sz="2800" b="1" kern="1200" dirty="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PDI</a:t>
                      </a:r>
                      <a:endParaRPr lang="zh-CN" altLang="en-US" sz="2800" b="1" kern="1200" dirty="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endParaRPr>
                    </a:p>
                  </a:txBody>
                  <a:tcPr anchor="ctr">
                    <a:solidFill>
                      <a:schemeClr val="accent1">
                        <a:lumMod val="75000"/>
                        <a:lumOff val="25000"/>
                      </a:schemeClr>
                    </a:solidFill>
                  </a:tcPr>
                </a:tc>
                <a:tc>
                  <a:txBody>
                    <a:bodyPr/>
                    <a:lstStyle/>
                    <a:p>
                      <a:pPr algn="ctr"/>
                      <a:r>
                        <a:rPr lang="en-GB" altLang="zh-CN" sz="2800" b="1" kern="1200" dirty="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Water content</a:t>
                      </a:r>
                      <a:endParaRPr lang="zh-CN" altLang="en-US" sz="2800" b="1" kern="1200" dirty="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endParaRPr>
                    </a:p>
                  </a:txBody>
                  <a:tcPr anchor="ctr">
                    <a:solidFill>
                      <a:schemeClr val="accent1">
                        <a:lumMod val="75000"/>
                        <a:lumOff val="25000"/>
                      </a:schemeClr>
                    </a:solidFill>
                  </a:tcPr>
                </a:tc>
                <a:tc>
                  <a:txBody>
                    <a:bodyPr/>
                    <a:lstStyle/>
                    <a:p>
                      <a:pPr algn="ctr"/>
                      <a:r>
                        <a:rPr lang="en-GB" altLang="zh-CN" sz="2800" b="1" kern="1200" dirty="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Yield</a:t>
                      </a:r>
                      <a:endParaRPr lang="zh-CN" altLang="en-US" sz="2800" b="1" kern="1200" dirty="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endParaRPr>
                    </a:p>
                  </a:txBody>
                  <a:tcPr anchor="ctr">
                    <a:solidFill>
                      <a:schemeClr val="accent1">
                        <a:lumMod val="75000"/>
                        <a:lumOff val="25000"/>
                      </a:schemeClr>
                    </a:solidFill>
                  </a:tcPr>
                </a:tc>
                <a:extLst>
                  <a:ext uri="{0D108BD9-81ED-4DB2-BD59-A6C34878D82A}">
                    <a16:rowId xmlns:a16="http://schemas.microsoft.com/office/drawing/2014/main" val="10000"/>
                  </a:ext>
                </a:extLst>
              </a:tr>
              <a:tr h="540000">
                <a:tc>
                  <a:txBody>
                    <a:bodyPr/>
                    <a:lstStyle/>
                    <a:p>
                      <a:pPr marL="0" marR="0" lvl="0" indent="0" algn="ctr" defTabSz="3780038" rtl="0" eaLnBrk="1" fontAlgn="auto" latinLnBrk="0" hangingPunct="1">
                        <a:lnSpc>
                          <a:spcPct val="100000"/>
                        </a:lnSpc>
                        <a:spcBef>
                          <a:spcPts val="0"/>
                        </a:spcBef>
                        <a:spcAft>
                          <a:spcPts val="0"/>
                        </a:spcAft>
                        <a:buClrTx/>
                        <a:buSzTx/>
                        <a:buFontTx/>
                        <a:buNone/>
                        <a:tabLst/>
                        <a:defRPr/>
                      </a:pPr>
                      <a:r>
                        <a:rPr lang="en-US" altLang="zh-CN" sz="2800" kern="1200" dirty="0" smtClean="0">
                          <a:solidFill>
                            <a:srgbClr val="004E38"/>
                          </a:solidFill>
                          <a:latin typeface="+mn-lt"/>
                          <a:ea typeface="+mn-ea"/>
                          <a:cs typeface="+mn-cs"/>
                        </a:rPr>
                        <a:t>452.2</a:t>
                      </a:r>
                      <a:endParaRPr lang="zh-CN" altLang="zh-CN" sz="2800" kern="1200" dirty="0">
                        <a:solidFill>
                          <a:srgbClr val="004E38"/>
                        </a:solidFill>
                        <a:latin typeface="+mn-lt"/>
                        <a:ea typeface="+mn-ea"/>
                        <a:cs typeface="+mn-cs"/>
                      </a:endParaRPr>
                    </a:p>
                  </a:txBody>
                  <a:tcPr anchor="ctr">
                    <a:solidFill>
                      <a:schemeClr val="bg1">
                        <a:lumMod val="75000"/>
                      </a:schemeClr>
                    </a:solidFill>
                  </a:tcPr>
                </a:tc>
                <a:tc>
                  <a:txBody>
                    <a:bodyPr/>
                    <a:lstStyle/>
                    <a:p>
                      <a:pPr marL="0" marR="0" lvl="0" indent="0" algn="ctr" defTabSz="3780038" rtl="0" eaLnBrk="1" fontAlgn="auto" latinLnBrk="0" hangingPunct="1">
                        <a:lnSpc>
                          <a:spcPct val="100000"/>
                        </a:lnSpc>
                        <a:spcBef>
                          <a:spcPts val="0"/>
                        </a:spcBef>
                        <a:spcAft>
                          <a:spcPts val="0"/>
                        </a:spcAft>
                        <a:buClrTx/>
                        <a:buSzTx/>
                        <a:buFontTx/>
                        <a:buNone/>
                        <a:tabLst/>
                        <a:defRPr/>
                      </a:pPr>
                      <a:r>
                        <a:rPr lang="en-GB" altLang="zh-CN" sz="2800" kern="1200" dirty="0" smtClean="0">
                          <a:solidFill>
                            <a:srgbClr val="004E38"/>
                          </a:solidFill>
                          <a:latin typeface="+mn-lt"/>
                          <a:ea typeface="+mn-ea"/>
                          <a:cs typeface="+mn-cs"/>
                        </a:rPr>
                        <a:t>0.242</a:t>
                      </a:r>
                      <a:endParaRPr lang="zh-CN" altLang="en-US" sz="2800" kern="1200" dirty="0">
                        <a:solidFill>
                          <a:srgbClr val="004E38"/>
                        </a:solidFill>
                        <a:latin typeface="+mn-lt"/>
                        <a:ea typeface="+mn-ea"/>
                        <a:cs typeface="+mn-cs"/>
                      </a:endParaRPr>
                    </a:p>
                  </a:txBody>
                  <a:tcPr anchor="ctr">
                    <a:solidFill>
                      <a:schemeClr val="bg1">
                        <a:lumMod val="75000"/>
                      </a:schemeClr>
                    </a:solidFill>
                  </a:tcPr>
                </a:tc>
                <a:tc>
                  <a:txBody>
                    <a:bodyPr/>
                    <a:lstStyle/>
                    <a:p>
                      <a:pPr marL="0" marR="0" lvl="0" indent="0" algn="ctr" defTabSz="3780038" rtl="0" eaLnBrk="1" fontAlgn="auto" latinLnBrk="0" hangingPunct="1">
                        <a:lnSpc>
                          <a:spcPct val="100000"/>
                        </a:lnSpc>
                        <a:spcBef>
                          <a:spcPts val="0"/>
                        </a:spcBef>
                        <a:spcAft>
                          <a:spcPts val="0"/>
                        </a:spcAft>
                        <a:buClrTx/>
                        <a:buSzTx/>
                        <a:buFontTx/>
                        <a:buNone/>
                        <a:tabLst/>
                        <a:defRPr/>
                      </a:pPr>
                      <a:r>
                        <a:rPr lang="en-US" altLang="zh-CN" sz="2800" kern="1200" dirty="0" smtClean="0">
                          <a:solidFill>
                            <a:srgbClr val="004E38"/>
                          </a:solidFill>
                          <a:latin typeface="+mn-lt"/>
                          <a:ea typeface="+mn-ea"/>
                          <a:cs typeface="+mn-cs"/>
                        </a:rPr>
                        <a:t>4.77</a:t>
                      </a:r>
                      <a:endParaRPr lang="zh-CN" altLang="en-US" sz="2800" kern="1200" dirty="0">
                        <a:solidFill>
                          <a:srgbClr val="004E38"/>
                        </a:solidFill>
                        <a:latin typeface="+mn-lt"/>
                        <a:ea typeface="+mn-ea"/>
                        <a:cs typeface="+mn-cs"/>
                      </a:endParaRPr>
                    </a:p>
                  </a:txBody>
                  <a:tcPr anchor="ctr">
                    <a:solidFill>
                      <a:schemeClr val="bg1">
                        <a:lumMod val="75000"/>
                      </a:schemeClr>
                    </a:solidFill>
                  </a:tcPr>
                </a:tc>
                <a:tc>
                  <a:txBody>
                    <a:bodyPr/>
                    <a:lstStyle/>
                    <a:p>
                      <a:pPr marL="0" marR="0" lvl="0" indent="0" algn="ctr" defTabSz="3780038" rtl="0" eaLnBrk="1" fontAlgn="auto" latinLnBrk="0" hangingPunct="1">
                        <a:lnSpc>
                          <a:spcPct val="100000"/>
                        </a:lnSpc>
                        <a:spcBef>
                          <a:spcPts val="0"/>
                        </a:spcBef>
                        <a:spcAft>
                          <a:spcPts val="0"/>
                        </a:spcAft>
                        <a:buClrTx/>
                        <a:buSzTx/>
                        <a:buFontTx/>
                        <a:buNone/>
                        <a:tabLst/>
                        <a:defRPr/>
                      </a:pPr>
                      <a:r>
                        <a:rPr lang="en-GB" altLang="zh-CN" sz="2800" kern="1200" dirty="0" smtClean="0">
                          <a:solidFill>
                            <a:srgbClr val="004E38"/>
                          </a:solidFill>
                          <a:latin typeface="+mn-lt"/>
                          <a:ea typeface="+mn-ea"/>
                          <a:cs typeface="+mn-cs"/>
                        </a:rPr>
                        <a:t>58%</a:t>
                      </a:r>
                      <a:endParaRPr lang="zh-CN" altLang="en-US" sz="2800" kern="1200" dirty="0">
                        <a:solidFill>
                          <a:srgbClr val="004E38"/>
                        </a:solidFill>
                        <a:latin typeface="+mn-lt"/>
                        <a:ea typeface="+mn-ea"/>
                        <a:cs typeface="+mn-cs"/>
                      </a:endParaRPr>
                    </a:p>
                  </a:txBody>
                  <a:tcPr anchor="ctr">
                    <a:solidFill>
                      <a:schemeClr val="bg1">
                        <a:lumMod val="75000"/>
                      </a:schemeClr>
                    </a:solidFill>
                  </a:tcPr>
                </a:tc>
                <a:extLst>
                  <a:ext uri="{0D108BD9-81ED-4DB2-BD59-A6C34878D82A}">
                    <a16:rowId xmlns:a16="http://schemas.microsoft.com/office/drawing/2014/main" val="10001"/>
                  </a:ext>
                </a:extLst>
              </a:tr>
            </a:tbl>
          </a:graphicData>
        </a:graphic>
      </p:graphicFrame>
      <p:graphicFrame>
        <p:nvGraphicFramePr>
          <p:cNvPr id="82" name="表格 81"/>
          <p:cNvGraphicFramePr>
            <a:graphicFrameLocks noGrp="1"/>
          </p:cNvGraphicFramePr>
          <p:nvPr>
            <p:extLst>
              <p:ext uri="{D42A27DB-BD31-4B8C-83A1-F6EECF244321}">
                <p14:modId xmlns:p14="http://schemas.microsoft.com/office/powerpoint/2010/main" val="3985195760"/>
              </p:ext>
            </p:extLst>
          </p:nvPr>
        </p:nvGraphicFramePr>
        <p:xfrm>
          <a:off x="15841818" y="21731139"/>
          <a:ext cx="13699514" cy="1620000"/>
        </p:xfrm>
        <a:graphic>
          <a:graphicData uri="http://schemas.openxmlformats.org/drawingml/2006/table">
            <a:tbl>
              <a:tblPr firstRow="1" bandRow="1">
                <a:tableStyleId>{5C22544A-7EE6-4342-B048-85BDC9FD1C3A}</a:tableStyleId>
              </a:tblPr>
              <a:tblGrid>
                <a:gridCol w="3329292">
                  <a:extLst>
                    <a:ext uri="{9D8B030D-6E8A-4147-A177-3AD203B41FA5}">
                      <a16:colId xmlns:a16="http://schemas.microsoft.com/office/drawing/2014/main" val="4033781838"/>
                    </a:ext>
                  </a:extLst>
                </a:gridCol>
                <a:gridCol w="4835158">
                  <a:extLst>
                    <a:ext uri="{9D8B030D-6E8A-4147-A177-3AD203B41FA5}">
                      <a16:colId xmlns:a16="http://schemas.microsoft.com/office/drawing/2014/main" val="4179352935"/>
                    </a:ext>
                  </a:extLst>
                </a:gridCol>
                <a:gridCol w="3097174">
                  <a:extLst>
                    <a:ext uri="{9D8B030D-6E8A-4147-A177-3AD203B41FA5}">
                      <a16:colId xmlns:a16="http://schemas.microsoft.com/office/drawing/2014/main" val="3374396882"/>
                    </a:ext>
                  </a:extLst>
                </a:gridCol>
                <a:gridCol w="2437890">
                  <a:extLst>
                    <a:ext uri="{9D8B030D-6E8A-4147-A177-3AD203B41FA5}">
                      <a16:colId xmlns:a16="http://schemas.microsoft.com/office/drawing/2014/main" val="55535591"/>
                    </a:ext>
                  </a:extLst>
                </a:gridCol>
              </a:tblGrid>
              <a:tr h="540000">
                <a:tc>
                  <a:txBody>
                    <a:bodyPr/>
                    <a:lstStyle/>
                    <a:p>
                      <a:pPr algn="ctr">
                        <a:lnSpc>
                          <a:spcPts val="1700"/>
                        </a:lnSpc>
                        <a:spcAft>
                          <a:spcPts val="0"/>
                        </a:spcAft>
                      </a:pPr>
                      <a:r>
                        <a:rPr lang="en-US" sz="2800" kern="100" dirty="0">
                          <a:effectLst/>
                        </a:rPr>
                        <a:t>Description</a:t>
                      </a:r>
                      <a:endParaRPr lang="zh-CN" sz="2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0" marR="0" marT="0" marB="0" anchor="ctr">
                    <a:solidFill>
                      <a:schemeClr val="accent1">
                        <a:lumMod val="75000"/>
                        <a:lumOff val="25000"/>
                      </a:schemeClr>
                    </a:solidFill>
                  </a:tcPr>
                </a:tc>
                <a:tc>
                  <a:txBody>
                    <a:bodyPr/>
                    <a:lstStyle/>
                    <a:p>
                      <a:pPr algn="ctr">
                        <a:lnSpc>
                          <a:spcPts val="1700"/>
                        </a:lnSpc>
                        <a:spcAft>
                          <a:spcPts val="0"/>
                        </a:spcAft>
                      </a:pPr>
                      <a:r>
                        <a:rPr lang="en-US" sz="2800" kern="100" dirty="0">
                          <a:effectLst/>
                        </a:rPr>
                        <a:t>Vehicle</a:t>
                      </a:r>
                      <a:endParaRPr lang="zh-CN" sz="2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0" marR="0" marT="0" marB="0" anchor="ctr">
                    <a:solidFill>
                      <a:schemeClr val="accent1">
                        <a:lumMod val="75000"/>
                        <a:lumOff val="25000"/>
                      </a:schemeClr>
                    </a:solidFill>
                  </a:tcPr>
                </a:tc>
                <a:tc>
                  <a:txBody>
                    <a:bodyPr/>
                    <a:lstStyle/>
                    <a:p>
                      <a:pPr algn="ctr" fontAlgn="ctr">
                        <a:lnSpc>
                          <a:spcPts val="1700"/>
                        </a:lnSpc>
                        <a:spcAft>
                          <a:spcPts val="0"/>
                        </a:spcAft>
                      </a:pPr>
                      <a:r>
                        <a:rPr lang="en-US" sz="2800" kern="100" dirty="0" err="1" smtClean="0">
                          <a:effectLst/>
                        </a:rPr>
                        <a:t>AUC</a:t>
                      </a:r>
                      <a:r>
                        <a:rPr lang="en-US" sz="2800" kern="100" baseline="-25000" dirty="0" err="1" smtClean="0">
                          <a:effectLst/>
                        </a:rPr>
                        <a:t>last</a:t>
                      </a:r>
                      <a:r>
                        <a:rPr lang="en-US" sz="2800" kern="100" baseline="-25000" dirty="0" smtClean="0">
                          <a:effectLst/>
                        </a:rPr>
                        <a:t> </a:t>
                      </a:r>
                      <a:r>
                        <a:rPr lang="en-US" sz="2800" kern="100" dirty="0" smtClean="0">
                          <a:effectLst/>
                        </a:rPr>
                        <a:t>(</a:t>
                      </a:r>
                      <a:r>
                        <a:rPr lang="en-US" sz="2800" kern="100" dirty="0" err="1" smtClean="0">
                          <a:effectLst/>
                        </a:rPr>
                        <a:t>hr</a:t>
                      </a:r>
                      <a:r>
                        <a:rPr lang="en-US" sz="2800" kern="100" dirty="0" smtClean="0">
                          <a:effectLst/>
                        </a:rPr>
                        <a:t>*µ</a:t>
                      </a:r>
                      <a:r>
                        <a:rPr lang="en-US" sz="2800" kern="100" dirty="0" err="1" smtClean="0">
                          <a:effectLst/>
                        </a:rPr>
                        <a:t>mol</a:t>
                      </a:r>
                      <a:r>
                        <a:rPr lang="en-US" sz="2800" kern="100" dirty="0" smtClean="0">
                          <a:effectLst/>
                        </a:rPr>
                        <a:t>/L)</a:t>
                      </a:r>
                      <a:endParaRPr lang="zh-CN" sz="2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0" marR="0" marT="0" marB="0" anchor="ctr">
                    <a:solidFill>
                      <a:schemeClr val="accent1">
                        <a:lumMod val="75000"/>
                        <a:lumOff val="25000"/>
                      </a:schemeClr>
                    </a:solidFill>
                  </a:tcPr>
                </a:tc>
                <a:tc>
                  <a:txBody>
                    <a:bodyPr/>
                    <a:lstStyle/>
                    <a:p>
                      <a:pPr algn="ctr" fontAlgn="ctr">
                        <a:lnSpc>
                          <a:spcPts val="1700"/>
                        </a:lnSpc>
                        <a:spcAft>
                          <a:spcPts val="0"/>
                        </a:spcAft>
                      </a:pPr>
                      <a:r>
                        <a:rPr lang="en-US" sz="2800" kern="100" dirty="0" err="1" smtClean="0">
                          <a:effectLst/>
                        </a:rPr>
                        <a:t>C</a:t>
                      </a:r>
                      <a:r>
                        <a:rPr lang="en-US" sz="2800" kern="100" baseline="-25000" dirty="0" err="1" smtClean="0">
                          <a:effectLst/>
                        </a:rPr>
                        <a:t>max</a:t>
                      </a:r>
                      <a:r>
                        <a:rPr lang="en-US" sz="2800" kern="100" baseline="-25000" dirty="0" smtClean="0">
                          <a:effectLst/>
                        </a:rPr>
                        <a:t> </a:t>
                      </a:r>
                      <a:r>
                        <a:rPr lang="en-US" sz="2800" kern="100" dirty="0" smtClean="0">
                          <a:effectLst/>
                        </a:rPr>
                        <a:t>(</a:t>
                      </a:r>
                      <a:r>
                        <a:rPr lang="en-US" sz="2800" kern="100" dirty="0">
                          <a:effectLst/>
                        </a:rPr>
                        <a:t>µ</a:t>
                      </a:r>
                      <a:r>
                        <a:rPr lang="en-US" sz="2800" kern="100" dirty="0" err="1">
                          <a:effectLst/>
                        </a:rPr>
                        <a:t>mol</a:t>
                      </a:r>
                      <a:r>
                        <a:rPr lang="en-US" sz="2800" kern="100" dirty="0">
                          <a:effectLst/>
                        </a:rPr>
                        <a:t>/L)</a:t>
                      </a:r>
                      <a:endParaRPr lang="zh-CN" sz="2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0" marR="0" marT="0" marB="0" anchor="ctr">
                    <a:solidFill>
                      <a:schemeClr val="accent1">
                        <a:lumMod val="75000"/>
                        <a:lumOff val="25000"/>
                      </a:schemeClr>
                    </a:solidFill>
                  </a:tcPr>
                </a:tc>
                <a:extLst>
                  <a:ext uri="{0D108BD9-81ED-4DB2-BD59-A6C34878D82A}">
                    <a16:rowId xmlns:a16="http://schemas.microsoft.com/office/drawing/2014/main" val="660265595"/>
                  </a:ext>
                </a:extLst>
              </a:tr>
              <a:tr h="540000">
                <a:tc>
                  <a:txBody>
                    <a:bodyPr/>
                    <a:lstStyle/>
                    <a:p>
                      <a:pPr marL="0" marR="0" lvl="0" indent="0" algn="ctr" defTabSz="3780038" rtl="0" eaLnBrk="1" fontAlgn="auto" latinLnBrk="0" hangingPunct="1">
                        <a:lnSpc>
                          <a:spcPct val="100000"/>
                        </a:lnSpc>
                        <a:spcBef>
                          <a:spcPts val="0"/>
                        </a:spcBef>
                        <a:spcAft>
                          <a:spcPts val="0"/>
                        </a:spcAft>
                        <a:buClrTx/>
                        <a:buSzTx/>
                        <a:buFontTx/>
                        <a:buNone/>
                        <a:tabLst/>
                        <a:defRPr/>
                      </a:pPr>
                      <a:r>
                        <a:rPr lang="en-US" sz="2800" kern="1200" dirty="0">
                          <a:solidFill>
                            <a:srgbClr val="004E38"/>
                          </a:solidFill>
                          <a:latin typeface="+mn-lt"/>
                          <a:ea typeface="+mn-ea"/>
                          <a:cs typeface="+mn-cs"/>
                        </a:rPr>
                        <a:t>Original API</a:t>
                      </a:r>
                      <a:endParaRPr lang="zh-CN" sz="2800" kern="1200" dirty="0">
                        <a:solidFill>
                          <a:srgbClr val="004E38"/>
                        </a:solidFill>
                        <a:latin typeface="+mn-lt"/>
                        <a:ea typeface="+mn-ea"/>
                        <a:cs typeface="+mn-cs"/>
                      </a:endParaRPr>
                    </a:p>
                  </a:txBody>
                  <a:tcPr marL="0" marR="0" marT="0" marB="0" anchor="ctr"/>
                </a:tc>
                <a:tc>
                  <a:txBody>
                    <a:bodyPr/>
                    <a:lstStyle/>
                    <a:p>
                      <a:pPr marL="0" marR="0" lvl="0" indent="0" algn="ctr" defTabSz="3780038" rtl="0" eaLnBrk="1" fontAlgn="auto" latinLnBrk="0" hangingPunct="1">
                        <a:lnSpc>
                          <a:spcPct val="100000"/>
                        </a:lnSpc>
                        <a:spcBef>
                          <a:spcPts val="0"/>
                        </a:spcBef>
                        <a:spcAft>
                          <a:spcPts val="0"/>
                        </a:spcAft>
                        <a:buClrTx/>
                        <a:buSzTx/>
                        <a:buFontTx/>
                        <a:buNone/>
                        <a:tabLst/>
                        <a:defRPr/>
                      </a:pPr>
                      <a:r>
                        <a:rPr lang="en-US" sz="2800" kern="1200" dirty="0">
                          <a:solidFill>
                            <a:srgbClr val="004E38"/>
                          </a:solidFill>
                          <a:latin typeface="+mn-lt"/>
                          <a:ea typeface="+mn-ea"/>
                          <a:cs typeface="+mn-cs"/>
                        </a:rPr>
                        <a:t>0.2% Tween in water</a:t>
                      </a:r>
                      <a:endParaRPr lang="zh-CN" sz="2800" kern="1200" dirty="0">
                        <a:solidFill>
                          <a:srgbClr val="004E38"/>
                        </a:solidFill>
                        <a:latin typeface="+mn-lt"/>
                        <a:ea typeface="+mn-ea"/>
                        <a:cs typeface="+mn-cs"/>
                      </a:endParaRPr>
                    </a:p>
                  </a:txBody>
                  <a:tcPr marL="0" marR="0" marT="0" marB="0" anchor="ctr"/>
                </a:tc>
                <a:tc>
                  <a:txBody>
                    <a:bodyPr/>
                    <a:lstStyle/>
                    <a:p>
                      <a:pPr marL="0" marR="0" lvl="0" indent="0" algn="ctr" defTabSz="3780038" rtl="0" eaLnBrk="1" fontAlgn="auto" latinLnBrk="0" hangingPunct="1">
                        <a:lnSpc>
                          <a:spcPct val="100000"/>
                        </a:lnSpc>
                        <a:spcBef>
                          <a:spcPts val="0"/>
                        </a:spcBef>
                        <a:spcAft>
                          <a:spcPts val="0"/>
                        </a:spcAft>
                        <a:buClrTx/>
                        <a:buSzTx/>
                        <a:buFontTx/>
                        <a:buNone/>
                        <a:tabLst/>
                        <a:defRPr/>
                      </a:pPr>
                      <a:r>
                        <a:rPr lang="en-US" sz="2800" kern="1200" dirty="0">
                          <a:solidFill>
                            <a:srgbClr val="004E38"/>
                          </a:solidFill>
                          <a:latin typeface="+mn-lt"/>
                          <a:ea typeface="+mn-ea"/>
                          <a:cs typeface="+mn-cs"/>
                        </a:rPr>
                        <a:t>2.29</a:t>
                      </a:r>
                      <a:endParaRPr lang="zh-CN" sz="2800" kern="1200" dirty="0">
                        <a:solidFill>
                          <a:srgbClr val="004E38"/>
                        </a:solidFill>
                        <a:latin typeface="+mn-lt"/>
                        <a:ea typeface="+mn-ea"/>
                        <a:cs typeface="+mn-cs"/>
                      </a:endParaRPr>
                    </a:p>
                  </a:txBody>
                  <a:tcPr marL="0" marR="0" marT="0" marB="0" anchor="ctr"/>
                </a:tc>
                <a:tc>
                  <a:txBody>
                    <a:bodyPr/>
                    <a:lstStyle/>
                    <a:p>
                      <a:pPr marL="0" marR="0" lvl="0" indent="0" algn="ctr" defTabSz="3780038" rtl="0" eaLnBrk="1" fontAlgn="auto" latinLnBrk="0" hangingPunct="1">
                        <a:lnSpc>
                          <a:spcPct val="100000"/>
                        </a:lnSpc>
                        <a:spcBef>
                          <a:spcPts val="0"/>
                        </a:spcBef>
                        <a:spcAft>
                          <a:spcPts val="0"/>
                        </a:spcAft>
                        <a:buClrTx/>
                        <a:buSzTx/>
                        <a:buFontTx/>
                        <a:buNone/>
                        <a:tabLst/>
                        <a:defRPr/>
                      </a:pPr>
                      <a:r>
                        <a:rPr lang="en-US" sz="2800" kern="1200" dirty="0">
                          <a:solidFill>
                            <a:srgbClr val="004E38"/>
                          </a:solidFill>
                          <a:latin typeface="+mn-lt"/>
                          <a:ea typeface="+mn-ea"/>
                          <a:cs typeface="+mn-cs"/>
                        </a:rPr>
                        <a:t>0.487</a:t>
                      </a:r>
                      <a:endParaRPr lang="zh-CN" sz="2800" kern="1200" dirty="0">
                        <a:solidFill>
                          <a:srgbClr val="004E38"/>
                        </a:solidFill>
                        <a:latin typeface="+mn-lt"/>
                        <a:ea typeface="+mn-ea"/>
                        <a:cs typeface="+mn-cs"/>
                      </a:endParaRPr>
                    </a:p>
                  </a:txBody>
                  <a:tcPr marL="0" marR="0" marT="0" marB="0" anchor="ctr"/>
                </a:tc>
                <a:extLst>
                  <a:ext uri="{0D108BD9-81ED-4DB2-BD59-A6C34878D82A}">
                    <a16:rowId xmlns:a16="http://schemas.microsoft.com/office/drawing/2014/main" val="3577175623"/>
                  </a:ext>
                </a:extLst>
              </a:tr>
              <a:tr h="540000">
                <a:tc>
                  <a:txBody>
                    <a:bodyPr/>
                    <a:lstStyle/>
                    <a:p>
                      <a:pPr marL="0" marR="0" lvl="0" indent="0" algn="ctr" defTabSz="3780038" rtl="0" eaLnBrk="1" fontAlgn="auto" latinLnBrk="0" hangingPunct="1">
                        <a:lnSpc>
                          <a:spcPct val="100000"/>
                        </a:lnSpc>
                        <a:spcBef>
                          <a:spcPts val="0"/>
                        </a:spcBef>
                        <a:spcAft>
                          <a:spcPts val="0"/>
                        </a:spcAft>
                        <a:buClrTx/>
                        <a:buSzTx/>
                        <a:buFontTx/>
                        <a:buNone/>
                        <a:tabLst/>
                        <a:defRPr/>
                      </a:pPr>
                      <a:r>
                        <a:rPr lang="en-US" sz="2800" kern="1200" dirty="0">
                          <a:solidFill>
                            <a:srgbClr val="004E38"/>
                          </a:solidFill>
                          <a:latin typeface="+mn-lt"/>
                          <a:ea typeface="+mn-ea"/>
                          <a:cs typeface="+mn-cs"/>
                        </a:rPr>
                        <a:t>Nanoparticles</a:t>
                      </a:r>
                      <a:endParaRPr lang="zh-CN" sz="2800" kern="1200" dirty="0">
                        <a:solidFill>
                          <a:srgbClr val="004E38"/>
                        </a:solidFill>
                        <a:latin typeface="+mn-lt"/>
                        <a:ea typeface="+mn-ea"/>
                        <a:cs typeface="+mn-cs"/>
                      </a:endParaRPr>
                    </a:p>
                  </a:txBody>
                  <a:tcPr marL="0" marR="0" marT="0" marB="0" anchor="ctr">
                    <a:solidFill>
                      <a:schemeClr val="bg1">
                        <a:lumMod val="65000"/>
                      </a:schemeClr>
                    </a:solidFill>
                  </a:tcPr>
                </a:tc>
                <a:tc>
                  <a:txBody>
                    <a:bodyPr/>
                    <a:lstStyle/>
                    <a:p>
                      <a:pPr marL="0" marR="0" lvl="0" indent="0" algn="ctr" defTabSz="3780038" rtl="0" eaLnBrk="1" fontAlgn="auto" latinLnBrk="0" hangingPunct="1">
                        <a:lnSpc>
                          <a:spcPct val="100000"/>
                        </a:lnSpc>
                        <a:spcBef>
                          <a:spcPts val="0"/>
                        </a:spcBef>
                        <a:spcAft>
                          <a:spcPts val="0"/>
                        </a:spcAft>
                        <a:buClrTx/>
                        <a:buSzTx/>
                        <a:buFontTx/>
                        <a:buNone/>
                        <a:tabLst/>
                        <a:defRPr/>
                      </a:pPr>
                      <a:r>
                        <a:rPr lang="en-US" sz="2800" kern="1200" dirty="0">
                          <a:solidFill>
                            <a:srgbClr val="004E38"/>
                          </a:solidFill>
                          <a:latin typeface="+mn-lt"/>
                          <a:ea typeface="+mn-ea"/>
                          <a:cs typeface="+mn-cs"/>
                        </a:rPr>
                        <a:t>DI Water</a:t>
                      </a:r>
                      <a:endParaRPr lang="zh-CN" sz="2800" kern="1200" dirty="0">
                        <a:solidFill>
                          <a:srgbClr val="004E38"/>
                        </a:solidFill>
                        <a:latin typeface="+mn-lt"/>
                        <a:ea typeface="+mn-ea"/>
                        <a:cs typeface="+mn-cs"/>
                      </a:endParaRPr>
                    </a:p>
                  </a:txBody>
                  <a:tcPr marL="0" marR="0" marT="0" marB="0" anchor="ctr">
                    <a:solidFill>
                      <a:schemeClr val="bg1">
                        <a:lumMod val="65000"/>
                      </a:schemeClr>
                    </a:solidFill>
                  </a:tcPr>
                </a:tc>
                <a:tc>
                  <a:txBody>
                    <a:bodyPr/>
                    <a:lstStyle/>
                    <a:p>
                      <a:pPr marL="0" marR="0" lvl="0" indent="0" algn="ctr" defTabSz="3780038" rtl="0" eaLnBrk="1" fontAlgn="auto" latinLnBrk="0" hangingPunct="1">
                        <a:lnSpc>
                          <a:spcPct val="100000"/>
                        </a:lnSpc>
                        <a:spcBef>
                          <a:spcPts val="0"/>
                        </a:spcBef>
                        <a:spcAft>
                          <a:spcPts val="0"/>
                        </a:spcAft>
                        <a:buClrTx/>
                        <a:buSzTx/>
                        <a:buFontTx/>
                        <a:buNone/>
                        <a:tabLst/>
                        <a:defRPr/>
                      </a:pPr>
                      <a:r>
                        <a:rPr lang="en-US" sz="2800" kern="1200" dirty="0">
                          <a:solidFill>
                            <a:srgbClr val="004E38"/>
                          </a:solidFill>
                          <a:latin typeface="+mn-lt"/>
                          <a:ea typeface="+mn-ea"/>
                          <a:cs typeface="+mn-cs"/>
                        </a:rPr>
                        <a:t>9.74</a:t>
                      </a:r>
                      <a:endParaRPr lang="zh-CN" sz="2800" kern="1200" dirty="0">
                        <a:solidFill>
                          <a:srgbClr val="004E38"/>
                        </a:solidFill>
                        <a:latin typeface="+mn-lt"/>
                        <a:ea typeface="+mn-ea"/>
                        <a:cs typeface="+mn-cs"/>
                      </a:endParaRPr>
                    </a:p>
                  </a:txBody>
                  <a:tcPr marL="0" marR="0" marT="0" marB="0" anchor="ctr">
                    <a:solidFill>
                      <a:schemeClr val="bg1">
                        <a:lumMod val="65000"/>
                      </a:schemeClr>
                    </a:solidFill>
                  </a:tcPr>
                </a:tc>
                <a:tc>
                  <a:txBody>
                    <a:bodyPr/>
                    <a:lstStyle/>
                    <a:p>
                      <a:pPr marL="0" marR="0" lvl="0" indent="0" algn="ctr" defTabSz="3780038" rtl="0" eaLnBrk="1" fontAlgn="auto" latinLnBrk="0" hangingPunct="1">
                        <a:lnSpc>
                          <a:spcPct val="100000"/>
                        </a:lnSpc>
                        <a:spcBef>
                          <a:spcPts val="0"/>
                        </a:spcBef>
                        <a:spcAft>
                          <a:spcPts val="0"/>
                        </a:spcAft>
                        <a:buClrTx/>
                        <a:buSzTx/>
                        <a:buFontTx/>
                        <a:buNone/>
                        <a:tabLst/>
                        <a:defRPr/>
                      </a:pPr>
                      <a:r>
                        <a:rPr lang="en-US" sz="2800" kern="1200" dirty="0">
                          <a:solidFill>
                            <a:srgbClr val="004E38"/>
                          </a:solidFill>
                          <a:latin typeface="+mn-lt"/>
                          <a:ea typeface="+mn-ea"/>
                          <a:cs typeface="+mn-cs"/>
                        </a:rPr>
                        <a:t>2.1</a:t>
                      </a:r>
                      <a:endParaRPr lang="zh-CN" sz="2800" kern="1200" dirty="0">
                        <a:solidFill>
                          <a:srgbClr val="004E38"/>
                        </a:solidFill>
                        <a:latin typeface="+mn-lt"/>
                        <a:ea typeface="+mn-ea"/>
                        <a:cs typeface="+mn-cs"/>
                      </a:endParaRPr>
                    </a:p>
                  </a:txBody>
                  <a:tcPr marL="0" marR="0" marT="0" marB="0" anchor="ctr">
                    <a:solidFill>
                      <a:schemeClr val="bg1">
                        <a:lumMod val="65000"/>
                      </a:schemeClr>
                    </a:solidFill>
                  </a:tcPr>
                </a:tc>
                <a:extLst>
                  <a:ext uri="{0D108BD9-81ED-4DB2-BD59-A6C34878D82A}">
                    <a16:rowId xmlns:a16="http://schemas.microsoft.com/office/drawing/2014/main" val="3196452453"/>
                  </a:ext>
                </a:extLst>
              </a:tr>
            </a:tbl>
          </a:graphicData>
        </a:graphic>
      </p:graphicFrame>
      <p:sp>
        <p:nvSpPr>
          <p:cNvPr id="88" name="文本框 87"/>
          <p:cNvSpPr txBox="1"/>
          <p:nvPr/>
        </p:nvSpPr>
        <p:spPr>
          <a:xfrm>
            <a:off x="19584179" y="19282381"/>
            <a:ext cx="6779637" cy="461665"/>
          </a:xfrm>
          <a:prstGeom prst="rect">
            <a:avLst/>
          </a:prstGeom>
          <a:noFill/>
        </p:spPr>
        <p:txBody>
          <a:bodyPr wrap="square" rtlCol="0">
            <a:spAutoFit/>
          </a:bodyPr>
          <a:lstStyle/>
          <a:p>
            <a:pPr algn="ctr"/>
            <a:r>
              <a:rPr lang="en-GB" altLang="zh-CN" sz="2400" dirty="0" smtClean="0"/>
              <a:t>Table </a:t>
            </a:r>
            <a:r>
              <a:rPr lang="en-GB" altLang="zh-CN" sz="2400" dirty="0" smtClean="0"/>
              <a:t>6. </a:t>
            </a:r>
            <a:r>
              <a:rPr lang="en-GB" altLang="zh-CN" sz="2400" dirty="0" smtClean="0"/>
              <a:t>Characterisation of spray dried final product</a:t>
            </a:r>
            <a:endParaRPr lang="zh-CN" altLang="en-US" sz="2400" dirty="0"/>
          </a:p>
        </p:txBody>
      </p:sp>
      <p:sp>
        <p:nvSpPr>
          <p:cNvPr id="89" name="文本框 88"/>
          <p:cNvSpPr txBox="1"/>
          <p:nvPr/>
        </p:nvSpPr>
        <p:spPr>
          <a:xfrm>
            <a:off x="19394119" y="21334966"/>
            <a:ext cx="6779637" cy="461665"/>
          </a:xfrm>
          <a:prstGeom prst="rect">
            <a:avLst/>
          </a:prstGeom>
          <a:noFill/>
        </p:spPr>
        <p:txBody>
          <a:bodyPr wrap="square" rtlCol="0">
            <a:spAutoFit/>
          </a:bodyPr>
          <a:lstStyle/>
          <a:p>
            <a:pPr algn="ctr"/>
            <a:r>
              <a:rPr lang="en-GB" altLang="zh-CN" sz="2400" dirty="0" smtClean="0"/>
              <a:t>Table </a:t>
            </a:r>
            <a:r>
              <a:rPr lang="en-GB" altLang="zh-CN" sz="2400" dirty="0" smtClean="0"/>
              <a:t>7. </a:t>
            </a:r>
            <a:r>
              <a:rPr lang="en-US" altLang="zh-CN" sz="2400" i="1" dirty="0" smtClean="0"/>
              <a:t>In-vivo</a:t>
            </a:r>
            <a:r>
              <a:rPr lang="en-US" altLang="zh-CN" sz="2400" dirty="0"/>
              <a:t> </a:t>
            </a:r>
            <a:r>
              <a:rPr lang="en-US" altLang="zh-CN" sz="2400" dirty="0" smtClean="0"/>
              <a:t>results  (Courtesy of Genentech)</a:t>
            </a:r>
            <a:endParaRPr lang="en-US" altLang="zh-CN" sz="2400" dirty="0"/>
          </a:p>
        </p:txBody>
      </p:sp>
      <p:sp>
        <p:nvSpPr>
          <p:cNvPr id="90" name="文本框 89"/>
          <p:cNvSpPr txBox="1"/>
          <p:nvPr/>
        </p:nvSpPr>
        <p:spPr>
          <a:xfrm>
            <a:off x="15770314" y="23436371"/>
            <a:ext cx="13771017" cy="3754874"/>
          </a:xfrm>
          <a:prstGeom prst="rect">
            <a:avLst/>
          </a:prstGeom>
          <a:noFill/>
        </p:spPr>
        <p:txBody>
          <a:bodyPr wrap="square" rtlCol="0">
            <a:spAutoFit/>
          </a:bodyPr>
          <a:lstStyle/>
          <a:p>
            <a:pPr algn="just" defTabSz="952097" eaLnBrk="0" hangingPunct="0">
              <a:spcBef>
                <a:spcPct val="50000"/>
              </a:spcBef>
            </a:pPr>
            <a:r>
              <a:rPr lang="en-GB" altLang="zh-CN" sz="2800" b="1" dirty="0" smtClean="0">
                <a:latin typeface="Arial Unicode MS" panose="020B0604020202020204" pitchFamily="34" charset="-122"/>
                <a:ea typeface="Arial Unicode MS" panose="020B0604020202020204" pitchFamily="34" charset="-122"/>
                <a:cs typeface="Arial Unicode MS" panose="020B0604020202020204" pitchFamily="34" charset="-122"/>
              </a:rPr>
              <a:t>Dry </a:t>
            </a:r>
            <a:r>
              <a:rPr lang="en-GB" altLang="zh-CN" sz="2800" b="1" dirty="0">
                <a:latin typeface="Arial Unicode MS" panose="020B0604020202020204" pitchFamily="34" charset="-122"/>
                <a:ea typeface="Arial Unicode MS" panose="020B0604020202020204" pitchFamily="34" charset="-122"/>
                <a:cs typeface="Arial Unicode MS" panose="020B0604020202020204" pitchFamily="34" charset="-122"/>
              </a:rPr>
              <a:t>granulation</a:t>
            </a:r>
          </a:p>
          <a:p>
            <a:pPr algn="just" defTabSz="952097" eaLnBrk="0" hangingPunct="0">
              <a:spcBef>
                <a:spcPct val="50000"/>
              </a:spcBef>
            </a:pPr>
            <a:r>
              <a:rPr lang="en-US" altLang="zh-CN" sz="2800" dirty="0" smtClean="0">
                <a:latin typeface="Arial" panose="020B0604020202020204" pitchFamily="34" charset="0"/>
                <a:ea typeface="Arial Unicode MS" panose="020B0604020202020204" pitchFamily="34" charset="-122"/>
                <a:cs typeface="Arial" panose="020B0604020202020204" pitchFamily="34" charset="0"/>
              </a:rPr>
              <a:t>The </a:t>
            </a:r>
            <a:r>
              <a:rPr lang="en-US" altLang="zh-CN" sz="2800" dirty="0">
                <a:latin typeface="Arial" panose="020B0604020202020204" pitchFamily="34" charset="0"/>
                <a:ea typeface="Arial Unicode MS" panose="020B0604020202020204" pitchFamily="34" charset="-122"/>
                <a:cs typeface="Arial" panose="020B0604020202020204" pitchFamily="34" charset="0"/>
              </a:rPr>
              <a:t>nanoparticles were then formulated into a granule-in-sachet dosage form at a drug loading of 26%, via a TB and DG </a:t>
            </a:r>
            <a:r>
              <a:rPr lang="en-US" altLang="zh-CN" sz="2800" dirty="0" smtClean="0">
                <a:latin typeface="Arial" panose="020B0604020202020204" pitchFamily="34" charset="0"/>
                <a:ea typeface="Arial Unicode MS" panose="020B0604020202020204" pitchFamily="34" charset="-122"/>
                <a:cs typeface="Arial" panose="020B0604020202020204" pitchFamily="34" charset="0"/>
              </a:rPr>
              <a:t>process. </a:t>
            </a:r>
            <a:r>
              <a:rPr lang="en-US" altLang="zh-CN" sz="2800" dirty="0">
                <a:latin typeface="Arial" panose="020B0604020202020204" pitchFamily="34" charset="0"/>
                <a:ea typeface="Arial Unicode MS" panose="020B0604020202020204" pitchFamily="34" charset="-122"/>
                <a:cs typeface="Arial" panose="020B0604020202020204" pitchFamily="34" charset="0"/>
              </a:rPr>
              <a:t>T</a:t>
            </a:r>
            <a:r>
              <a:rPr lang="en-US" altLang="zh-CN" sz="2800" dirty="0" smtClean="0">
                <a:latin typeface="Arial" panose="020B0604020202020204" pitchFamily="34" charset="0"/>
                <a:ea typeface="Arial Unicode MS" panose="020B0604020202020204" pitchFamily="34" charset="-122"/>
                <a:cs typeface="Arial" panose="020B0604020202020204" pitchFamily="34" charset="0"/>
              </a:rPr>
              <a:t>he </a:t>
            </a:r>
            <a:r>
              <a:rPr lang="en-US" altLang="zh-CN" sz="2800" dirty="0">
                <a:latin typeface="Arial" panose="020B0604020202020204" pitchFamily="34" charset="0"/>
                <a:ea typeface="Arial Unicode MS" panose="020B0604020202020204" pitchFamily="34" charset="-122"/>
                <a:cs typeface="Arial" panose="020B0604020202020204" pitchFamily="34" charset="0"/>
              </a:rPr>
              <a:t>parameters of </a:t>
            </a:r>
            <a:r>
              <a:rPr lang="en-US" altLang="zh-CN" sz="2800" dirty="0" smtClean="0">
                <a:latin typeface="Arial" panose="020B0604020202020204" pitchFamily="34" charset="0"/>
                <a:ea typeface="Arial Unicode MS" panose="020B0604020202020204" pitchFamily="34" charset="-122"/>
                <a:cs typeface="Arial" panose="020B0604020202020204" pitchFamily="34" charset="0"/>
              </a:rPr>
              <a:t>the process </a:t>
            </a:r>
            <a:r>
              <a:rPr lang="en-US" altLang="zh-CN" sz="2800" dirty="0">
                <a:latin typeface="Arial" panose="020B0604020202020204" pitchFamily="34" charset="0"/>
                <a:ea typeface="Arial Unicode MS" panose="020B0604020202020204" pitchFamily="34" charset="-122"/>
                <a:cs typeface="Arial" panose="020B0604020202020204" pitchFamily="34" charset="0"/>
              </a:rPr>
              <a:t>and the results can be seen in Table 8. An accelerated stability </a:t>
            </a:r>
            <a:r>
              <a:rPr lang="en-US" altLang="zh-CN" sz="2800" dirty="0" err="1">
                <a:latin typeface="Arial" panose="020B0604020202020204" pitchFamily="34" charset="0"/>
                <a:ea typeface="Arial Unicode MS" panose="020B0604020202020204" pitchFamily="34" charset="-122"/>
                <a:cs typeface="Arial" panose="020B0604020202020204" pitchFamily="34" charset="0"/>
              </a:rPr>
              <a:t>programme</a:t>
            </a:r>
            <a:r>
              <a:rPr lang="en-US" altLang="zh-CN" sz="2800" dirty="0">
                <a:latin typeface="Arial" panose="020B0604020202020204" pitchFamily="34" charset="0"/>
                <a:ea typeface="Arial Unicode MS" panose="020B0604020202020204" pitchFamily="34" charset="-122"/>
                <a:cs typeface="Arial" panose="020B0604020202020204" pitchFamily="34" charset="0"/>
              </a:rPr>
              <a:t> was conducted on the final dosage form. In this study, the granular samples were found to generate consistent </a:t>
            </a:r>
            <a:r>
              <a:rPr lang="en-US" altLang="zh-CN" sz="2800" i="1" dirty="0">
                <a:latin typeface="Arial" panose="020B0604020202020204" pitchFamily="34" charset="0"/>
                <a:ea typeface="Arial Unicode MS" panose="020B0604020202020204" pitchFamily="34" charset="-122"/>
                <a:cs typeface="Arial" panose="020B0604020202020204" pitchFamily="34" charset="0"/>
              </a:rPr>
              <a:t>in-vitro</a:t>
            </a:r>
            <a:r>
              <a:rPr lang="en-US" altLang="zh-CN" sz="2800" dirty="0">
                <a:latin typeface="Arial" panose="020B0604020202020204" pitchFamily="34" charset="0"/>
                <a:ea typeface="Arial Unicode MS" panose="020B0604020202020204" pitchFamily="34" charset="-122"/>
                <a:cs typeface="Arial" panose="020B0604020202020204" pitchFamily="34" charset="0"/>
              </a:rPr>
              <a:t> dissolution </a:t>
            </a:r>
            <a:r>
              <a:rPr lang="en-US" altLang="zh-CN" sz="2800" dirty="0" err="1">
                <a:latin typeface="Arial" panose="020B0604020202020204" pitchFamily="34" charset="0"/>
                <a:ea typeface="Arial Unicode MS" panose="020B0604020202020204" pitchFamily="34" charset="-122"/>
                <a:cs typeface="Arial" panose="020B0604020202020204" pitchFamily="34" charset="0"/>
              </a:rPr>
              <a:t>behaviour</a:t>
            </a:r>
            <a:r>
              <a:rPr lang="en-US" altLang="zh-CN" sz="2800" dirty="0">
                <a:latin typeface="Arial" panose="020B0604020202020204" pitchFamily="34" charset="0"/>
                <a:ea typeface="Arial Unicode MS" panose="020B0604020202020204" pitchFamily="34" charset="-122"/>
                <a:cs typeface="Arial" panose="020B0604020202020204" pitchFamily="34" charset="0"/>
              </a:rPr>
              <a:t> (the formulated nanoparticles were noted to be far more soluble than the crystalline counterpart) and stable assay results, as can be seen in Figure 3.</a:t>
            </a:r>
            <a:endParaRPr lang="en-US" altLang="zh-CN" sz="2800" b="1" dirty="0">
              <a:latin typeface="Arial" panose="020B0604020202020204" pitchFamily="34" charset="0"/>
              <a:ea typeface="Arial Unicode MS" panose="020B0604020202020204" pitchFamily="34" charset="-122"/>
              <a:cs typeface="Arial" panose="020B0604020202020204" pitchFamily="34" charset="0"/>
            </a:endParaRPr>
          </a:p>
        </p:txBody>
      </p:sp>
      <p:graphicFrame>
        <p:nvGraphicFramePr>
          <p:cNvPr id="91" name="Table 20"/>
          <p:cNvGraphicFramePr>
            <a:graphicFrameLocks noGrp="1"/>
          </p:cNvGraphicFramePr>
          <p:nvPr>
            <p:extLst>
              <p:ext uri="{D42A27DB-BD31-4B8C-83A1-F6EECF244321}">
                <p14:modId xmlns:p14="http://schemas.microsoft.com/office/powerpoint/2010/main" val="1946100033"/>
              </p:ext>
            </p:extLst>
          </p:nvPr>
        </p:nvGraphicFramePr>
        <p:xfrm>
          <a:off x="15841816" y="27251807"/>
          <a:ext cx="13249765" cy="1620000"/>
        </p:xfrm>
        <a:graphic>
          <a:graphicData uri="http://schemas.openxmlformats.org/drawingml/2006/table">
            <a:tbl>
              <a:tblPr firstRow="1" bandRow="1">
                <a:tableStyleId>{21E4AEA4-8DFA-4A89-87EB-49C32662AFE0}</a:tableStyleId>
              </a:tblPr>
              <a:tblGrid>
                <a:gridCol w="2231245">
                  <a:extLst>
                    <a:ext uri="{9D8B030D-6E8A-4147-A177-3AD203B41FA5}">
                      <a16:colId xmlns:a16="http://schemas.microsoft.com/office/drawing/2014/main" val="20001"/>
                    </a:ext>
                  </a:extLst>
                </a:gridCol>
                <a:gridCol w="3657600">
                  <a:extLst>
                    <a:ext uri="{9D8B030D-6E8A-4147-A177-3AD203B41FA5}">
                      <a16:colId xmlns:a16="http://schemas.microsoft.com/office/drawing/2014/main" val="20002"/>
                    </a:ext>
                  </a:extLst>
                </a:gridCol>
                <a:gridCol w="2834640">
                  <a:extLst>
                    <a:ext uri="{9D8B030D-6E8A-4147-A177-3AD203B41FA5}">
                      <a16:colId xmlns:a16="http://schemas.microsoft.com/office/drawing/2014/main" val="20005"/>
                    </a:ext>
                  </a:extLst>
                </a:gridCol>
                <a:gridCol w="1508760">
                  <a:extLst>
                    <a:ext uri="{9D8B030D-6E8A-4147-A177-3AD203B41FA5}">
                      <a16:colId xmlns:a16="http://schemas.microsoft.com/office/drawing/2014/main" val="2690644727"/>
                    </a:ext>
                  </a:extLst>
                </a:gridCol>
                <a:gridCol w="1508760">
                  <a:extLst>
                    <a:ext uri="{9D8B030D-6E8A-4147-A177-3AD203B41FA5}">
                      <a16:colId xmlns:a16="http://schemas.microsoft.com/office/drawing/2014/main" val="2767438080"/>
                    </a:ext>
                  </a:extLst>
                </a:gridCol>
                <a:gridCol w="1508760">
                  <a:extLst>
                    <a:ext uri="{9D8B030D-6E8A-4147-A177-3AD203B41FA5}">
                      <a16:colId xmlns:a16="http://schemas.microsoft.com/office/drawing/2014/main" val="753163154"/>
                    </a:ext>
                  </a:extLst>
                </a:gridCol>
              </a:tblGrid>
              <a:tr h="54000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altLang="zh-CN" sz="2800" kern="1200" dirty="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Compaction</a:t>
                      </a:r>
                    </a:p>
                  </a:txBody>
                  <a:tcPr anchor="ctr">
                    <a:solidFill>
                      <a:schemeClr val="accent1">
                        <a:lumMod val="75000"/>
                        <a:lumOff val="25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altLang="zh-CN" sz="2800" kern="12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endParaRPr>
                    </a:p>
                  </a:txBody>
                  <a:tcPr anchor="ctr">
                    <a:solidFill>
                      <a:srgbClr val="F36E2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altLang="zh-CN" sz="2800" kern="1200" dirty="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Milling</a:t>
                      </a:r>
                    </a:p>
                  </a:txBody>
                  <a:tcPr anchor="ctr">
                    <a:solidFill>
                      <a:schemeClr val="accent1">
                        <a:lumMod val="75000"/>
                        <a:lumOff val="25000"/>
                      </a:schemeClr>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altLang="zh-CN" sz="2800" kern="1200" dirty="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Characterisation</a:t>
                      </a:r>
                    </a:p>
                  </a:txBody>
                  <a:tcPr anchor="ctr">
                    <a:solidFill>
                      <a:schemeClr val="accent1">
                        <a:lumMod val="75000"/>
                        <a:lumOff val="25000"/>
                      </a:schemeClr>
                    </a:solidFill>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000"/>
                  </a:ext>
                </a:extLst>
              </a:tr>
              <a:tr h="540000">
                <a:tc>
                  <a:txBody>
                    <a:bodyPr/>
                    <a:lstStyle/>
                    <a:p>
                      <a:pPr marL="0" marR="0" lvl="0" indent="0" algn="ctr" defTabSz="3780038" rtl="0" eaLnBrk="1" fontAlgn="ctr" latinLnBrk="0" hangingPunct="1">
                        <a:lnSpc>
                          <a:spcPct val="100000"/>
                        </a:lnSpc>
                        <a:spcBef>
                          <a:spcPts val="0"/>
                        </a:spcBef>
                        <a:spcAft>
                          <a:spcPts val="0"/>
                        </a:spcAft>
                        <a:buClrTx/>
                        <a:buSzTx/>
                        <a:buFontTx/>
                        <a:buNone/>
                        <a:tabLst/>
                        <a:defRPr/>
                      </a:pPr>
                      <a:r>
                        <a:rPr lang="sv-SE" altLang="zh-CN" sz="2800" b="1" kern="1200" dirty="0" smtClean="0">
                          <a:solidFill>
                            <a:schemeClr val="bg1"/>
                          </a:solidFill>
                          <a:latin typeface="+mn-lt"/>
                          <a:ea typeface="+mn-ea"/>
                          <a:cs typeface="+mn-cs"/>
                        </a:rPr>
                        <a:t>Pressure (kN)</a:t>
                      </a:r>
                    </a:p>
                  </a:txBody>
                  <a:tcPr anchor="ctr">
                    <a:solidFill>
                      <a:schemeClr val="accent1">
                        <a:lumMod val="75000"/>
                        <a:lumOff val="25000"/>
                      </a:schemeClr>
                    </a:solidFill>
                  </a:tcPr>
                </a:tc>
                <a:tc>
                  <a:txBody>
                    <a:bodyPr/>
                    <a:lstStyle/>
                    <a:p>
                      <a:pPr marL="0" marR="0" lvl="0" indent="0" algn="ctr" defTabSz="3780038" rtl="0" eaLnBrk="1" fontAlgn="auto" latinLnBrk="0" hangingPunct="1">
                        <a:lnSpc>
                          <a:spcPct val="100000"/>
                        </a:lnSpc>
                        <a:spcBef>
                          <a:spcPts val="0"/>
                        </a:spcBef>
                        <a:spcAft>
                          <a:spcPts val="0"/>
                        </a:spcAft>
                        <a:buClrTx/>
                        <a:buSzTx/>
                        <a:buFontTx/>
                        <a:buNone/>
                        <a:tabLst/>
                        <a:defRPr/>
                      </a:pPr>
                      <a:r>
                        <a:rPr lang="en-GB" altLang="zh-CN" sz="2800" b="1" kern="1200" dirty="0" smtClean="0">
                          <a:solidFill>
                            <a:schemeClr val="bg1"/>
                          </a:solidFill>
                          <a:latin typeface="+mn-lt"/>
                          <a:ea typeface="+mn-ea"/>
                          <a:cs typeface="+mn-cs"/>
                        </a:rPr>
                        <a:t>Ribbon </a:t>
                      </a:r>
                      <a:r>
                        <a:rPr lang="en-GB" altLang="zh-CN" sz="2800" b="1" kern="1200" dirty="0" smtClean="0">
                          <a:solidFill>
                            <a:schemeClr val="bg1"/>
                          </a:solidFill>
                          <a:latin typeface="+mn-lt"/>
                          <a:ea typeface="+mn-ea"/>
                          <a:cs typeface="+mn-cs"/>
                        </a:rPr>
                        <a:t>thickness (</a:t>
                      </a:r>
                      <a:r>
                        <a:rPr lang="en-GB" altLang="zh-CN" sz="2800" b="1" kern="1200" dirty="0" smtClean="0">
                          <a:solidFill>
                            <a:schemeClr val="bg1"/>
                          </a:solidFill>
                          <a:latin typeface="+mn-lt"/>
                          <a:ea typeface="+mn-ea"/>
                          <a:cs typeface="+mn-cs"/>
                        </a:rPr>
                        <a:t>mm)</a:t>
                      </a:r>
                      <a:endParaRPr lang="en-US" altLang="zh-CN" sz="2800" b="1" kern="1200" dirty="0" smtClean="0">
                        <a:solidFill>
                          <a:schemeClr val="bg1"/>
                        </a:solidFill>
                        <a:latin typeface="+mn-lt"/>
                        <a:ea typeface="+mn-ea"/>
                        <a:cs typeface="+mn-cs"/>
                      </a:endParaRPr>
                    </a:p>
                  </a:txBody>
                  <a:tcPr anchor="ctr">
                    <a:solidFill>
                      <a:schemeClr val="accent1">
                        <a:lumMod val="75000"/>
                        <a:lumOff val="25000"/>
                      </a:schemeClr>
                    </a:solidFill>
                  </a:tcPr>
                </a:tc>
                <a:tc>
                  <a:txBody>
                    <a:bodyPr/>
                    <a:lstStyle/>
                    <a:p>
                      <a:pPr marL="0" marR="0" lvl="0" indent="0" algn="ctr" defTabSz="3780038" rtl="0" eaLnBrk="1" fontAlgn="auto" latinLnBrk="0" hangingPunct="1">
                        <a:lnSpc>
                          <a:spcPct val="100000"/>
                        </a:lnSpc>
                        <a:spcBef>
                          <a:spcPts val="0"/>
                        </a:spcBef>
                        <a:spcAft>
                          <a:spcPts val="0"/>
                        </a:spcAft>
                        <a:buClrTx/>
                        <a:buSzTx/>
                        <a:buFontTx/>
                        <a:buNone/>
                        <a:tabLst/>
                        <a:defRPr/>
                      </a:pPr>
                      <a:r>
                        <a:rPr lang="en-GB" altLang="zh-CN" sz="2800" b="1" kern="1200" dirty="0" smtClean="0">
                          <a:solidFill>
                            <a:schemeClr val="bg1"/>
                          </a:solidFill>
                          <a:latin typeface="+mn-lt"/>
                          <a:ea typeface="+mn-ea"/>
                          <a:cs typeface="+mn-cs"/>
                        </a:rPr>
                        <a:t>Mesh size</a:t>
                      </a:r>
                    </a:p>
                  </a:txBody>
                  <a:tcPr anchor="ctr">
                    <a:solidFill>
                      <a:schemeClr val="accent1">
                        <a:lumMod val="75000"/>
                        <a:lumOff val="25000"/>
                      </a:schemeClr>
                    </a:solidFill>
                  </a:tcPr>
                </a:tc>
                <a:tc>
                  <a:txBody>
                    <a:bodyPr/>
                    <a:lstStyle/>
                    <a:p>
                      <a:pPr marL="0" marR="0" lvl="0" indent="0" algn="ctr" defTabSz="3780038" rtl="0" eaLnBrk="1" fontAlgn="auto" latinLnBrk="0" hangingPunct="1">
                        <a:lnSpc>
                          <a:spcPct val="100000"/>
                        </a:lnSpc>
                        <a:spcBef>
                          <a:spcPts val="0"/>
                        </a:spcBef>
                        <a:spcAft>
                          <a:spcPts val="0"/>
                        </a:spcAft>
                        <a:buClrTx/>
                        <a:buSzTx/>
                        <a:buFontTx/>
                        <a:buNone/>
                        <a:tabLst/>
                        <a:defRPr/>
                      </a:pPr>
                      <a:r>
                        <a:rPr lang="en-GB" altLang="zh-CN" sz="2800" b="1" kern="1200" dirty="0" smtClean="0">
                          <a:solidFill>
                            <a:schemeClr val="bg1"/>
                          </a:solidFill>
                          <a:latin typeface="+mn-lt"/>
                          <a:ea typeface="+mn-ea"/>
                          <a:cs typeface="+mn-cs"/>
                        </a:rPr>
                        <a:t>d</a:t>
                      </a:r>
                      <a:r>
                        <a:rPr lang="en-GB" altLang="zh-CN" sz="2800" b="1" kern="1200" baseline="-25000" dirty="0" smtClean="0">
                          <a:solidFill>
                            <a:schemeClr val="bg1"/>
                          </a:solidFill>
                          <a:latin typeface="+mn-lt"/>
                          <a:ea typeface="+mn-ea"/>
                          <a:cs typeface="+mn-cs"/>
                        </a:rPr>
                        <a:t>10</a:t>
                      </a:r>
                      <a:r>
                        <a:rPr lang="en-GB" altLang="zh-CN" sz="2800" b="1" kern="1200" dirty="0" smtClean="0">
                          <a:solidFill>
                            <a:schemeClr val="bg1"/>
                          </a:solidFill>
                          <a:latin typeface="+mn-lt"/>
                          <a:ea typeface="+mn-ea"/>
                          <a:cs typeface="+mn-cs"/>
                        </a:rPr>
                        <a:t> (</a:t>
                      </a:r>
                      <a:r>
                        <a:rPr lang="el-GR" altLang="zh-CN" sz="2800" b="1" kern="1200" dirty="0" smtClean="0">
                          <a:solidFill>
                            <a:schemeClr val="bg1"/>
                          </a:solidFill>
                          <a:latin typeface="+mn-lt"/>
                          <a:ea typeface="+mn-ea"/>
                          <a:cs typeface="+mn-cs"/>
                        </a:rPr>
                        <a:t>μ</a:t>
                      </a:r>
                      <a:r>
                        <a:rPr lang="en-GB" altLang="zh-CN" sz="2800" b="1" kern="1200" dirty="0" smtClean="0">
                          <a:solidFill>
                            <a:schemeClr val="bg1"/>
                          </a:solidFill>
                          <a:latin typeface="+mn-lt"/>
                          <a:ea typeface="+mn-ea"/>
                          <a:cs typeface="+mn-cs"/>
                        </a:rPr>
                        <a:t>m)</a:t>
                      </a:r>
                    </a:p>
                  </a:txBody>
                  <a:tcPr anchor="ctr">
                    <a:solidFill>
                      <a:schemeClr val="accent1">
                        <a:lumMod val="75000"/>
                        <a:lumOff val="25000"/>
                      </a:schemeClr>
                    </a:solidFill>
                  </a:tcPr>
                </a:tc>
                <a:tc>
                  <a:txBody>
                    <a:bodyPr/>
                    <a:lstStyle/>
                    <a:p>
                      <a:pPr marL="0" marR="0" lvl="0" indent="0" algn="ctr" defTabSz="3780038" rtl="0" eaLnBrk="1" fontAlgn="auto" latinLnBrk="0" hangingPunct="1">
                        <a:lnSpc>
                          <a:spcPct val="100000"/>
                        </a:lnSpc>
                        <a:spcBef>
                          <a:spcPts val="0"/>
                        </a:spcBef>
                        <a:spcAft>
                          <a:spcPts val="0"/>
                        </a:spcAft>
                        <a:buClrTx/>
                        <a:buSzTx/>
                        <a:buFontTx/>
                        <a:buNone/>
                        <a:tabLst/>
                        <a:defRPr/>
                      </a:pPr>
                      <a:r>
                        <a:rPr lang="en-GB" altLang="zh-CN" sz="2800" b="1" kern="1200" dirty="0" smtClean="0">
                          <a:solidFill>
                            <a:schemeClr val="bg1"/>
                          </a:solidFill>
                          <a:latin typeface="+mn-lt"/>
                          <a:ea typeface="+mn-ea"/>
                          <a:cs typeface="+mn-cs"/>
                        </a:rPr>
                        <a:t>d</a:t>
                      </a:r>
                      <a:r>
                        <a:rPr lang="en-GB" altLang="zh-CN" sz="2800" b="1" kern="1200" baseline="-25000" dirty="0" smtClean="0">
                          <a:solidFill>
                            <a:schemeClr val="bg1"/>
                          </a:solidFill>
                          <a:latin typeface="+mn-lt"/>
                          <a:ea typeface="+mn-ea"/>
                          <a:cs typeface="+mn-cs"/>
                        </a:rPr>
                        <a:t>50</a:t>
                      </a:r>
                      <a:r>
                        <a:rPr lang="en-GB" altLang="zh-CN" sz="2800" b="1" kern="1200" dirty="0" smtClean="0">
                          <a:solidFill>
                            <a:schemeClr val="bg1"/>
                          </a:solidFill>
                          <a:latin typeface="+mn-lt"/>
                          <a:ea typeface="+mn-ea"/>
                          <a:cs typeface="+mn-cs"/>
                        </a:rPr>
                        <a:t> (</a:t>
                      </a:r>
                      <a:r>
                        <a:rPr lang="el-GR" altLang="zh-CN" sz="2800" b="1" kern="1200" dirty="0" smtClean="0">
                          <a:solidFill>
                            <a:schemeClr val="bg1"/>
                          </a:solidFill>
                          <a:latin typeface="+mn-lt"/>
                          <a:ea typeface="+mn-ea"/>
                          <a:cs typeface="+mn-cs"/>
                        </a:rPr>
                        <a:t>μ</a:t>
                      </a:r>
                      <a:r>
                        <a:rPr lang="en-GB" altLang="zh-CN" sz="2800" b="1" kern="1200" dirty="0" smtClean="0">
                          <a:solidFill>
                            <a:schemeClr val="bg1"/>
                          </a:solidFill>
                          <a:latin typeface="+mn-lt"/>
                          <a:ea typeface="+mn-ea"/>
                          <a:cs typeface="+mn-cs"/>
                        </a:rPr>
                        <a:t>m)</a:t>
                      </a:r>
                    </a:p>
                  </a:txBody>
                  <a:tcPr anchor="ctr">
                    <a:solidFill>
                      <a:schemeClr val="accent1">
                        <a:lumMod val="75000"/>
                        <a:lumOff val="25000"/>
                      </a:schemeClr>
                    </a:solidFill>
                  </a:tcPr>
                </a:tc>
                <a:tc>
                  <a:txBody>
                    <a:bodyPr/>
                    <a:lstStyle/>
                    <a:p>
                      <a:pPr marL="0" marR="0" lvl="0" indent="0" algn="ctr" defTabSz="3780038" rtl="0" eaLnBrk="1" fontAlgn="auto" latinLnBrk="0" hangingPunct="1">
                        <a:lnSpc>
                          <a:spcPct val="100000"/>
                        </a:lnSpc>
                        <a:spcBef>
                          <a:spcPts val="0"/>
                        </a:spcBef>
                        <a:spcAft>
                          <a:spcPts val="0"/>
                        </a:spcAft>
                        <a:buClrTx/>
                        <a:buSzTx/>
                        <a:buFontTx/>
                        <a:buNone/>
                        <a:tabLst/>
                        <a:defRPr/>
                      </a:pPr>
                      <a:r>
                        <a:rPr lang="en-GB" altLang="zh-CN" sz="2800" b="1" kern="1200" dirty="0" smtClean="0">
                          <a:solidFill>
                            <a:schemeClr val="bg1"/>
                          </a:solidFill>
                          <a:latin typeface="+mn-lt"/>
                          <a:ea typeface="+mn-ea"/>
                          <a:cs typeface="+mn-cs"/>
                        </a:rPr>
                        <a:t>d</a:t>
                      </a:r>
                      <a:r>
                        <a:rPr lang="en-GB" altLang="zh-CN" sz="2800" b="1" kern="1200" baseline="-25000" dirty="0" smtClean="0">
                          <a:solidFill>
                            <a:schemeClr val="bg1"/>
                          </a:solidFill>
                          <a:latin typeface="+mn-lt"/>
                          <a:ea typeface="+mn-ea"/>
                          <a:cs typeface="+mn-cs"/>
                        </a:rPr>
                        <a:t>90</a:t>
                      </a:r>
                      <a:r>
                        <a:rPr lang="en-GB" altLang="zh-CN" sz="2800" b="1" kern="1200" dirty="0" smtClean="0">
                          <a:solidFill>
                            <a:schemeClr val="bg1"/>
                          </a:solidFill>
                          <a:latin typeface="+mn-lt"/>
                          <a:ea typeface="+mn-ea"/>
                          <a:cs typeface="+mn-cs"/>
                        </a:rPr>
                        <a:t> (</a:t>
                      </a:r>
                      <a:r>
                        <a:rPr lang="el-GR" altLang="zh-CN" sz="2800" b="1" kern="1200" dirty="0" smtClean="0">
                          <a:solidFill>
                            <a:schemeClr val="bg1"/>
                          </a:solidFill>
                          <a:latin typeface="+mn-lt"/>
                          <a:ea typeface="+mn-ea"/>
                          <a:cs typeface="+mn-cs"/>
                        </a:rPr>
                        <a:t>μ</a:t>
                      </a:r>
                      <a:r>
                        <a:rPr lang="en-GB" altLang="zh-CN" sz="2800" b="1" kern="1200" dirty="0" smtClean="0">
                          <a:solidFill>
                            <a:schemeClr val="bg1"/>
                          </a:solidFill>
                          <a:latin typeface="+mn-lt"/>
                          <a:ea typeface="+mn-ea"/>
                          <a:cs typeface="+mn-cs"/>
                        </a:rPr>
                        <a:t>m)</a:t>
                      </a:r>
                    </a:p>
                  </a:txBody>
                  <a:tcPr anchor="ctr">
                    <a:solidFill>
                      <a:schemeClr val="accent1">
                        <a:lumMod val="75000"/>
                        <a:lumOff val="25000"/>
                      </a:schemeClr>
                    </a:solidFill>
                  </a:tcPr>
                </a:tc>
                <a:extLst>
                  <a:ext uri="{0D108BD9-81ED-4DB2-BD59-A6C34878D82A}">
                    <a16:rowId xmlns:a16="http://schemas.microsoft.com/office/drawing/2014/main" val="10001"/>
                  </a:ext>
                </a:extLst>
              </a:tr>
              <a:tr h="540000">
                <a:tc>
                  <a:txBody>
                    <a:bodyPr/>
                    <a:lstStyle/>
                    <a:p>
                      <a:pPr marL="0" marR="0" lvl="0" indent="0" algn="ctr" defTabSz="3780038" rtl="0" eaLnBrk="1" fontAlgn="auto" latinLnBrk="0" hangingPunct="1">
                        <a:lnSpc>
                          <a:spcPct val="100000"/>
                        </a:lnSpc>
                        <a:spcBef>
                          <a:spcPts val="0"/>
                        </a:spcBef>
                        <a:spcAft>
                          <a:spcPts val="0"/>
                        </a:spcAft>
                        <a:buClrTx/>
                        <a:buSzTx/>
                        <a:buFontTx/>
                        <a:buNone/>
                        <a:tabLst/>
                        <a:defRPr/>
                      </a:pPr>
                      <a:r>
                        <a:rPr lang="en-US" altLang="zh-CN" sz="2800" kern="1200" dirty="0" smtClean="0">
                          <a:solidFill>
                            <a:srgbClr val="004E38"/>
                          </a:solidFill>
                          <a:latin typeface="+mn-lt"/>
                          <a:ea typeface="+mn-ea"/>
                          <a:cs typeface="+mn-cs"/>
                        </a:rPr>
                        <a:t>5.0</a:t>
                      </a:r>
                    </a:p>
                  </a:txBody>
                  <a:tcPr anchor="ctr">
                    <a:solidFill>
                      <a:schemeClr val="bg1">
                        <a:lumMod val="75000"/>
                      </a:schemeClr>
                    </a:solidFill>
                  </a:tcPr>
                </a:tc>
                <a:tc>
                  <a:txBody>
                    <a:bodyPr/>
                    <a:lstStyle/>
                    <a:p>
                      <a:pPr marL="0" marR="0" lvl="0" indent="0" algn="ctr" defTabSz="3780038" rtl="0" eaLnBrk="1" fontAlgn="auto" latinLnBrk="0" hangingPunct="1">
                        <a:lnSpc>
                          <a:spcPct val="100000"/>
                        </a:lnSpc>
                        <a:spcBef>
                          <a:spcPts val="0"/>
                        </a:spcBef>
                        <a:spcAft>
                          <a:spcPts val="0"/>
                        </a:spcAft>
                        <a:buClrTx/>
                        <a:buSzTx/>
                        <a:buFontTx/>
                        <a:buNone/>
                        <a:tabLst/>
                        <a:defRPr/>
                      </a:pPr>
                      <a:r>
                        <a:rPr lang="en-US" altLang="zh-CN" sz="2800" kern="1200" dirty="0" smtClean="0">
                          <a:solidFill>
                            <a:srgbClr val="004E38"/>
                          </a:solidFill>
                          <a:latin typeface="+mn-lt"/>
                          <a:ea typeface="+mn-ea"/>
                          <a:cs typeface="+mn-cs"/>
                        </a:rPr>
                        <a:t>~1.55</a:t>
                      </a:r>
                    </a:p>
                  </a:txBody>
                  <a:tcPr anchor="ctr">
                    <a:solidFill>
                      <a:schemeClr val="bg1">
                        <a:lumMod val="75000"/>
                      </a:schemeClr>
                    </a:solidFill>
                  </a:tcPr>
                </a:tc>
                <a:tc>
                  <a:txBody>
                    <a:bodyPr/>
                    <a:lstStyle/>
                    <a:p>
                      <a:pPr marL="0" marR="0" lvl="0" indent="0" algn="ctr" defTabSz="3780038" rtl="0" eaLnBrk="1" fontAlgn="auto" latinLnBrk="0" hangingPunct="1">
                        <a:lnSpc>
                          <a:spcPct val="100000"/>
                        </a:lnSpc>
                        <a:spcBef>
                          <a:spcPts val="0"/>
                        </a:spcBef>
                        <a:spcAft>
                          <a:spcPts val="0"/>
                        </a:spcAft>
                        <a:buClrTx/>
                        <a:buSzTx/>
                        <a:buFontTx/>
                        <a:buNone/>
                        <a:tabLst/>
                        <a:defRPr/>
                      </a:pPr>
                      <a:r>
                        <a:rPr lang="en-US" altLang="zh-CN" sz="2800" kern="1200" dirty="0" smtClean="0">
                          <a:solidFill>
                            <a:srgbClr val="004E38"/>
                          </a:solidFill>
                          <a:latin typeface="+mn-lt"/>
                          <a:ea typeface="+mn-ea"/>
                          <a:cs typeface="+mn-cs"/>
                        </a:rPr>
                        <a:t>#14</a:t>
                      </a:r>
                    </a:p>
                  </a:txBody>
                  <a:tcPr anchor="ctr">
                    <a:solidFill>
                      <a:schemeClr val="bg1">
                        <a:lumMod val="75000"/>
                      </a:schemeClr>
                    </a:solidFill>
                  </a:tcPr>
                </a:tc>
                <a:tc>
                  <a:txBody>
                    <a:bodyPr/>
                    <a:lstStyle/>
                    <a:p>
                      <a:pPr marL="0" marR="0" lvl="0" indent="0" algn="ctr" defTabSz="3780038" rtl="0" eaLnBrk="1" fontAlgn="auto" latinLnBrk="0" hangingPunct="1">
                        <a:lnSpc>
                          <a:spcPct val="100000"/>
                        </a:lnSpc>
                        <a:spcBef>
                          <a:spcPts val="0"/>
                        </a:spcBef>
                        <a:spcAft>
                          <a:spcPts val="0"/>
                        </a:spcAft>
                        <a:buClrTx/>
                        <a:buSzTx/>
                        <a:buFontTx/>
                        <a:buNone/>
                        <a:tabLst/>
                        <a:defRPr/>
                      </a:pPr>
                      <a:r>
                        <a:rPr lang="en-US" altLang="zh-CN" sz="2800" kern="1200" dirty="0" smtClean="0">
                          <a:solidFill>
                            <a:srgbClr val="004E38"/>
                          </a:solidFill>
                          <a:latin typeface="+mn-lt"/>
                          <a:ea typeface="+mn-ea"/>
                          <a:cs typeface="+mn-cs"/>
                        </a:rPr>
                        <a:t>19.6</a:t>
                      </a:r>
                    </a:p>
                  </a:txBody>
                  <a:tcPr anchor="ctr">
                    <a:solidFill>
                      <a:schemeClr val="bg1">
                        <a:lumMod val="75000"/>
                      </a:schemeClr>
                    </a:solidFill>
                  </a:tcPr>
                </a:tc>
                <a:tc>
                  <a:txBody>
                    <a:bodyPr/>
                    <a:lstStyle/>
                    <a:p>
                      <a:pPr marL="0" marR="0" lvl="0" indent="0" algn="ctr" defTabSz="3780038" rtl="0" eaLnBrk="1" fontAlgn="auto" latinLnBrk="0" hangingPunct="1">
                        <a:lnSpc>
                          <a:spcPct val="100000"/>
                        </a:lnSpc>
                        <a:spcBef>
                          <a:spcPts val="0"/>
                        </a:spcBef>
                        <a:spcAft>
                          <a:spcPts val="0"/>
                        </a:spcAft>
                        <a:buClrTx/>
                        <a:buSzTx/>
                        <a:buFontTx/>
                        <a:buNone/>
                        <a:tabLst/>
                        <a:defRPr/>
                      </a:pPr>
                      <a:r>
                        <a:rPr lang="en-US" altLang="zh-CN" sz="2800" kern="1200" dirty="0" smtClean="0">
                          <a:solidFill>
                            <a:srgbClr val="004E38"/>
                          </a:solidFill>
                          <a:latin typeface="+mn-lt"/>
                          <a:ea typeface="+mn-ea"/>
                          <a:cs typeface="+mn-cs"/>
                        </a:rPr>
                        <a:t>565</a:t>
                      </a:r>
                    </a:p>
                  </a:txBody>
                  <a:tcPr anchor="ctr">
                    <a:solidFill>
                      <a:schemeClr val="bg1">
                        <a:lumMod val="75000"/>
                      </a:schemeClr>
                    </a:solidFill>
                  </a:tcPr>
                </a:tc>
                <a:tc>
                  <a:txBody>
                    <a:bodyPr/>
                    <a:lstStyle/>
                    <a:p>
                      <a:pPr marL="0" marR="0" lvl="0" indent="0" algn="ctr" defTabSz="3780038" rtl="0" eaLnBrk="1" fontAlgn="auto" latinLnBrk="0" hangingPunct="1">
                        <a:lnSpc>
                          <a:spcPct val="100000"/>
                        </a:lnSpc>
                        <a:spcBef>
                          <a:spcPts val="0"/>
                        </a:spcBef>
                        <a:spcAft>
                          <a:spcPts val="0"/>
                        </a:spcAft>
                        <a:buClrTx/>
                        <a:buSzTx/>
                        <a:buFontTx/>
                        <a:buNone/>
                        <a:tabLst/>
                        <a:defRPr/>
                      </a:pPr>
                      <a:r>
                        <a:rPr lang="en-US" altLang="zh-CN" sz="2800" kern="1200" dirty="0" smtClean="0">
                          <a:solidFill>
                            <a:srgbClr val="004E38"/>
                          </a:solidFill>
                          <a:latin typeface="+mn-lt"/>
                          <a:ea typeface="+mn-ea"/>
                          <a:cs typeface="+mn-cs"/>
                        </a:rPr>
                        <a:t>1590</a:t>
                      </a:r>
                    </a:p>
                  </a:txBody>
                  <a:tcPr anchor="ctr">
                    <a:solidFill>
                      <a:schemeClr val="bg1">
                        <a:lumMod val="75000"/>
                      </a:schemeClr>
                    </a:solidFill>
                  </a:tcPr>
                </a:tc>
                <a:extLst>
                  <a:ext uri="{0D108BD9-81ED-4DB2-BD59-A6C34878D82A}">
                    <a16:rowId xmlns:a16="http://schemas.microsoft.com/office/drawing/2014/main" val="10002"/>
                  </a:ext>
                </a:extLst>
              </a:tr>
            </a:tbl>
          </a:graphicData>
        </a:graphic>
      </p:graphicFrame>
      <p:sp>
        <p:nvSpPr>
          <p:cNvPr id="92" name="文本框 91"/>
          <p:cNvSpPr txBox="1"/>
          <p:nvPr/>
        </p:nvSpPr>
        <p:spPr>
          <a:xfrm>
            <a:off x="18948986" y="26732575"/>
            <a:ext cx="9033032" cy="461665"/>
          </a:xfrm>
          <a:prstGeom prst="rect">
            <a:avLst/>
          </a:prstGeom>
          <a:noFill/>
        </p:spPr>
        <p:txBody>
          <a:bodyPr wrap="square" rtlCol="0">
            <a:spAutoFit/>
          </a:bodyPr>
          <a:lstStyle/>
          <a:p>
            <a:pPr algn="ctr"/>
            <a:r>
              <a:rPr lang="en-GB" altLang="zh-CN" sz="2400" dirty="0" smtClean="0"/>
              <a:t>Table </a:t>
            </a:r>
            <a:r>
              <a:rPr lang="en-GB" altLang="zh-CN" sz="2400" dirty="0" smtClean="0"/>
              <a:t>8. </a:t>
            </a:r>
            <a:r>
              <a:rPr lang="en-GB" altLang="zh-CN" sz="2400" dirty="0" smtClean="0"/>
              <a:t>Process parameters and characterization of granules granules</a:t>
            </a:r>
            <a:endParaRPr lang="zh-CN" altLang="en-US" sz="2400" dirty="0"/>
          </a:p>
        </p:txBody>
      </p:sp>
      <p:graphicFrame>
        <p:nvGraphicFramePr>
          <p:cNvPr id="99" name="图表 98"/>
          <p:cNvGraphicFramePr>
            <a:graphicFrameLocks/>
          </p:cNvGraphicFramePr>
          <p:nvPr>
            <p:extLst>
              <p:ext uri="{D42A27DB-BD31-4B8C-83A1-F6EECF244321}">
                <p14:modId xmlns:p14="http://schemas.microsoft.com/office/powerpoint/2010/main" val="1417504669"/>
              </p:ext>
            </p:extLst>
          </p:nvPr>
        </p:nvGraphicFramePr>
        <p:xfrm>
          <a:off x="19584178" y="33094569"/>
          <a:ext cx="7499479" cy="5199085"/>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100" name="表格 99"/>
          <p:cNvGraphicFramePr>
            <a:graphicFrameLocks noGrp="1"/>
          </p:cNvGraphicFramePr>
          <p:nvPr>
            <p:extLst>
              <p:ext uri="{D42A27DB-BD31-4B8C-83A1-F6EECF244321}">
                <p14:modId xmlns:p14="http://schemas.microsoft.com/office/powerpoint/2010/main" val="1439032637"/>
              </p:ext>
            </p:extLst>
          </p:nvPr>
        </p:nvGraphicFramePr>
        <p:xfrm>
          <a:off x="21685639" y="34980325"/>
          <a:ext cx="2977322" cy="2096704"/>
        </p:xfrm>
        <a:graphic>
          <a:graphicData uri="http://schemas.openxmlformats.org/drawingml/2006/table">
            <a:tbl>
              <a:tblPr firstRow="1" bandRow="1"/>
              <a:tblGrid>
                <a:gridCol w="808485">
                  <a:extLst>
                    <a:ext uri="{9D8B030D-6E8A-4147-A177-3AD203B41FA5}">
                      <a16:colId xmlns:a16="http://schemas.microsoft.com/office/drawing/2014/main" val="3332419065"/>
                    </a:ext>
                  </a:extLst>
                </a:gridCol>
                <a:gridCol w="1093222">
                  <a:extLst>
                    <a:ext uri="{9D8B030D-6E8A-4147-A177-3AD203B41FA5}">
                      <a16:colId xmlns:a16="http://schemas.microsoft.com/office/drawing/2014/main" val="1439807944"/>
                    </a:ext>
                  </a:extLst>
                </a:gridCol>
                <a:gridCol w="1075615">
                  <a:extLst>
                    <a:ext uri="{9D8B030D-6E8A-4147-A177-3AD203B41FA5}">
                      <a16:colId xmlns:a16="http://schemas.microsoft.com/office/drawing/2014/main" val="2468601918"/>
                    </a:ext>
                  </a:extLst>
                </a:gridCol>
              </a:tblGrid>
              <a:tr h="595660">
                <a:tc>
                  <a:txBody>
                    <a:bodyPr/>
                    <a:lstStyle>
                      <a:lvl1pPr marL="0" algn="l" defTabSz="3027487" rtl="0" eaLnBrk="1" latinLnBrk="0" hangingPunct="1">
                        <a:defRPr sz="5960" kern="1200">
                          <a:solidFill>
                            <a:schemeClr val="tx1"/>
                          </a:solidFill>
                          <a:latin typeface="Arial" panose="020B0604020202020204"/>
                        </a:defRPr>
                      </a:lvl1pPr>
                      <a:lvl2pPr marL="1513743" algn="l" defTabSz="3027487" rtl="0" eaLnBrk="1" latinLnBrk="0" hangingPunct="1">
                        <a:defRPr sz="5960" kern="1200">
                          <a:solidFill>
                            <a:schemeClr val="tx1"/>
                          </a:solidFill>
                          <a:latin typeface="Arial" panose="020B0604020202020204"/>
                        </a:defRPr>
                      </a:lvl2pPr>
                      <a:lvl3pPr marL="3027487" algn="l" defTabSz="3027487" rtl="0" eaLnBrk="1" latinLnBrk="0" hangingPunct="1">
                        <a:defRPr sz="5960" kern="1200">
                          <a:solidFill>
                            <a:schemeClr val="tx1"/>
                          </a:solidFill>
                          <a:latin typeface="Arial" panose="020B0604020202020204"/>
                        </a:defRPr>
                      </a:lvl3pPr>
                      <a:lvl4pPr marL="4541230" algn="l" defTabSz="3027487" rtl="0" eaLnBrk="1" latinLnBrk="0" hangingPunct="1">
                        <a:defRPr sz="5960" kern="1200">
                          <a:solidFill>
                            <a:schemeClr val="tx1"/>
                          </a:solidFill>
                          <a:latin typeface="Arial" panose="020B0604020202020204"/>
                        </a:defRPr>
                      </a:lvl4pPr>
                      <a:lvl5pPr marL="6054974" algn="l" defTabSz="3027487" rtl="0" eaLnBrk="1" latinLnBrk="0" hangingPunct="1">
                        <a:defRPr sz="5960" kern="1200">
                          <a:solidFill>
                            <a:schemeClr val="tx1"/>
                          </a:solidFill>
                          <a:latin typeface="Arial" panose="020B0604020202020204"/>
                        </a:defRPr>
                      </a:lvl5pPr>
                      <a:lvl6pPr marL="7568717" algn="l" defTabSz="3027487" rtl="0" eaLnBrk="1" latinLnBrk="0" hangingPunct="1">
                        <a:defRPr sz="5960" kern="1200">
                          <a:solidFill>
                            <a:schemeClr val="tx1"/>
                          </a:solidFill>
                          <a:latin typeface="Arial" panose="020B0604020202020204"/>
                        </a:defRPr>
                      </a:lvl6pPr>
                      <a:lvl7pPr marL="9082461" algn="l" defTabSz="3027487" rtl="0" eaLnBrk="1" latinLnBrk="0" hangingPunct="1">
                        <a:defRPr sz="5960" kern="1200">
                          <a:solidFill>
                            <a:schemeClr val="tx1"/>
                          </a:solidFill>
                          <a:latin typeface="Arial" panose="020B0604020202020204"/>
                        </a:defRPr>
                      </a:lvl7pPr>
                      <a:lvl8pPr marL="10596204" algn="l" defTabSz="3027487" rtl="0" eaLnBrk="1" latinLnBrk="0" hangingPunct="1">
                        <a:defRPr sz="5960" kern="1200">
                          <a:solidFill>
                            <a:schemeClr val="tx1"/>
                          </a:solidFill>
                          <a:latin typeface="Arial" panose="020B0604020202020204"/>
                        </a:defRPr>
                      </a:lvl8pPr>
                      <a:lvl9pPr marL="12109948" algn="l" defTabSz="3027487" rtl="0" eaLnBrk="1" latinLnBrk="0" hangingPunct="1">
                        <a:defRPr sz="5960" kern="1200">
                          <a:solidFill>
                            <a:schemeClr val="tx1"/>
                          </a:solidFill>
                          <a:latin typeface="Arial" panose="020B0604020202020204"/>
                        </a:defRPr>
                      </a:lvl9pPr>
                    </a:lstStyle>
                    <a:p>
                      <a:pPr algn="ctr">
                        <a:lnSpc>
                          <a:spcPct val="100000"/>
                        </a:lnSpc>
                        <a:spcAft>
                          <a:spcPts val="0"/>
                        </a:spcAft>
                      </a:pPr>
                      <a:r>
                        <a:rPr lang="en-US" sz="1000" kern="100" dirty="0">
                          <a:effectLst/>
                          <a:latin typeface="Times New Roman" panose="02020603050405020304" pitchFamily="18" charset="0"/>
                          <a:ea typeface="宋体" panose="02010600030101010101" pitchFamily="2" charset="-122"/>
                          <a:cs typeface="Times New Roman" panose="02020603050405020304" pitchFamily="18" charset="0"/>
                        </a:rPr>
                        <a:t>Item</a:t>
                      </a:r>
                      <a:endParaRPr lang="zh-CN" sz="1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tx1"/>
                          </a:solidFill>
                          <a:latin typeface="Arial" panose="020B0604020202020204"/>
                        </a:defRPr>
                      </a:lvl1pPr>
                      <a:lvl2pPr marL="1513743" algn="l" defTabSz="3027487" rtl="0" eaLnBrk="1" latinLnBrk="0" hangingPunct="1">
                        <a:defRPr sz="5960" kern="1200">
                          <a:solidFill>
                            <a:schemeClr val="tx1"/>
                          </a:solidFill>
                          <a:latin typeface="Arial" panose="020B0604020202020204"/>
                        </a:defRPr>
                      </a:lvl2pPr>
                      <a:lvl3pPr marL="3027487" algn="l" defTabSz="3027487" rtl="0" eaLnBrk="1" latinLnBrk="0" hangingPunct="1">
                        <a:defRPr sz="5960" kern="1200">
                          <a:solidFill>
                            <a:schemeClr val="tx1"/>
                          </a:solidFill>
                          <a:latin typeface="Arial" panose="020B0604020202020204"/>
                        </a:defRPr>
                      </a:lvl3pPr>
                      <a:lvl4pPr marL="4541230" algn="l" defTabSz="3027487" rtl="0" eaLnBrk="1" latinLnBrk="0" hangingPunct="1">
                        <a:defRPr sz="5960" kern="1200">
                          <a:solidFill>
                            <a:schemeClr val="tx1"/>
                          </a:solidFill>
                          <a:latin typeface="Arial" panose="020B0604020202020204"/>
                        </a:defRPr>
                      </a:lvl4pPr>
                      <a:lvl5pPr marL="6054974" algn="l" defTabSz="3027487" rtl="0" eaLnBrk="1" latinLnBrk="0" hangingPunct="1">
                        <a:defRPr sz="5960" kern="1200">
                          <a:solidFill>
                            <a:schemeClr val="tx1"/>
                          </a:solidFill>
                          <a:latin typeface="Arial" panose="020B0604020202020204"/>
                        </a:defRPr>
                      </a:lvl5pPr>
                      <a:lvl6pPr marL="7568717" algn="l" defTabSz="3027487" rtl="0" eaLnBrk="1" latinLnBrk="0" hangingPunct="1">
                        <a:defRPr sz="5960" kern="1200">
                          <a:solidFill>
                            <a:schemeClr val="tx1"/>
                          </a:solidFill>
                          <a:latin typeface="Arial" panose="020B0604020202020204"/>
                        </a:defRPr>
                      </a:lvl6pPr>
                      <a:lvl7pPr marL="9082461" algn="l" defTabSz="3027487" rtl="0" eaLnBrk="1" latinLnBrk="0" hangingPunct="1">
                        <a:defRPr sz="5960" kern="1200">
                          <a:solidFill>
                            <a:schemeClr val="tx1"/>
                          </a:solidFill>
                          <a:latin typeface="Arial" panose="020B0604020202020204"/>
                        </a:defRPr>
                      </a:lvl7pPr>
                      <a:lvl8pPr marL="10596204" algn="l" defTabSz="3027487" rtl="0" eaLnBrk="1" latinLnBrk="0" hangingPunct="1">
                        <a:defRPr sz="5960" kern="1200">
                          <a:solidFill>
                            <a:schemeClr val="tx1"/>
                          </a:solidFill>
                          <a:latin typeface="Arial" panose="020B0604020202020204"/>
                        </a:defRPr>
                      </a:lvl8pPr>
                      <a:lvl9pPr marL="12109948" algn="l" defTabSz="3027487" rtl="0" eaLnBrk="1" latinLnBrk="0" hangingPunct="1">
                        <a:defRPr sz="5960" kern="1200">
                          <a:solidFill>
                            <a:schemeClr val="tx1"/>
                          </a:solidFill>
                          <a:latin typeface="Arial" panose="020B0604020202020204"/>
                        </a:defRPr>
                      </a:lvl9pPr>
                    </a:lstStyle>
                    <a:p>
                      <a:pPr algn="ctr">
                        <a:lnSpc>
                          <a:spcPct val="100000"/>
                        </a:lnSpc>
                        <a:spcAft>
                          <a:spcPts val="0"/>
                        </a:spcAft>
                      </a:pPr>
                      <a:r>
                        <a:rPr lang="en-US" sz="1000" kern="100" dirty="0">
                          <a:effectLst/>
                          <a:latin typeface="Times New Roman" panose="02020603050405020304" pitchFamily="18" charset="0"/>
                          <a:ea typeface="宋体" panose="02010600030101010101" pitchFamily="2" charset="-122"/>
                          <a:cs typeface="Times New Roman" panose="02020603050405020304" pitchFamily="18" charset="0"/>
                        </a:rPr>
                        <a:t>Assay results</a:t>
                      </a:r>
                      <a:endParaRPr lang="zh-CN" sz="1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tx1"/>
                          </a:solidFill>
                          <a:latin typeface="Arial" panose="020B0604020202020204"/>
                        </a:defRPr>
                      </a:lvl1pPr>
                      <a:lvl2pPr marL="1513743" algn="l" defTabSz="3027487" rtl="0" eaLnBrk="1" latinLnBrk="0" hangingPunct="1">
                        <a:defRPr sz="5960" kern="1200">
                          <a:solidFill>
                            <a:schemeClr val="tx1"/>
                          </a:solidFill>
                          <a:latin typeface="Arial" panose="020B0604020202020204"/>
                        </a:defRPr>
                      </a:lvl2pPr>
                      <a:lvl3pPr marL="3027487" algn="l" defTabSz="3027487" rtl="0" eaLnBrk="1" latinLnBrk="0" hangingPunct="1">
                        <a:defRPr sz="5960" kern="1200">
                          <a:solidFill>
                            <a:schemeClr val="tx1"/>
                          </a:solidFill>
                          <a:latin typeface="Arial" panose="020B0604020202020204"/>
                        </a:defRPr>
                      </a:lvl3pPr>
                      <a:lvl4pPr marL="4541230" algn="l" defTabSz="3027487" rtl="0" eaLnBrk="1" latinLnBrk="0" hangingPunct="1">
                        <a:defRPr sz="5960" kern="1200">
                          <a:solidFill>
                            <a:schemeClr val="tx1"/>
                          </a:solidFill>
                          <a:latin typeface="Arial" panose="020B0604020202020204"/>
                        </a:defRPr>
                      </a:lvl4pPr>
                      <a:lvl5pPr marL="6054974" algn="l" defTabSz="3027487" rtl="0" eaLnBrk="1" latinLnBrk="0" hangingPunct="1">
                        <a:defRPr sz="5960" kern="1200">
                          <a:solidFill>
                            <a:schemeClr val="tx1"/>
                          </a:solidFill>
                          <a:latin typeface="Arial" panose="020B0604020202020204"/>
                        </a:defRPr>
                      </a:lvl5pPr>
                      <a:lvl6pPr marL="7568717" algn="l" defTabSz="3027487" rtl="0" eaLnBrk="1" latinLnBrk="0" hangingPunct="1">
                        <a:defRPr sz="5960" kern="1200">
                          <a:solidFill>
                            <a:schemeClr val="tx1"/>
                          </a:solidFill>
                          <a:latin typeface="Arial" panose="020B0604020202020204"/>
                        </a:defRPr>
                      </a:lvl6pPr>
                      <a:lvl7pPr marL="9082461" algn="l" defTabSz="3027487" rtl="0" eaLnBrk="1" latinLnBrk="0" hangingPunct="1">
                        <a:defRPr sz="5960" kern="1200">
                          <a:solidFill>
                            <a:schemeClr val="tx1"/>
                          </a:solidFill>
                          <a:latin typeface="Arial" panose="020B0604020202020204"/>
                        </a:defRPr>
                      </a:lvl7pPr>
                      <a:lvl8pPr marL="10596204" algn="l" defTabSz="3027487" rtl="0" eaLnBrk="1" latinLnBrk="0" hangingPunct="1">
                        <a:defRPr sz="5960" kern="1200">
                          <a:solidFill>
                            <a:schemeClr val="tx1"/>
                          </a:solidFill>
                          <a:latin typeface="Arial" panose="020B0604020202020204"/>
                        </a:defRPr>
                      </a:lvl8pPr>
                      <a:lvl9pPr marL="12109948" algn="l" defTabSz="3027487" rtl="0" eaLnBrk="1" latinLnBrk="0" hangingPunct="1">
                        <a:defRPr sz="5960" kern="1200">
                          <a:solidFill>
                            <a:schemeClr val="tx1"/>
                          </a:solidFill>
                          <a:latin typeface="Arial" panose="020B0604020202020204"/>
                        </a:defRPr>
                      </a:lvl9pPr>
                    </a:lstStyle>
                    <a:p>
                      <a:pPr algn="ctr">
                        <a:lnSpc>
                          <a:spcPct val="100000"/>
                        </a:lnSpc>
                        <a:spcAft>
                          <a:spcPts val="0"/>
                        </a:spcAft>
                      </a:pPr>
                      <a:r>
                        <a:rPr lang="en-US" altLang="zh-CN" sz="1000" kern="100" dirty="0" smtClean="0">
                          <a:effectLst/>
                          <a:latin typeface="Times New Roman" panose="02020603050405020304" pitchFamily="18" charset="0"/>
                          <a:ea typeface="宋体" panose="02010600030101010101" pitchFamily="2" charset="-122"/>
                          <a:cs typeface="Times New Roman" panose="02020603050405020304" pitchFamily="18" charset="0"/>
                        </a:rPr>
                        <a:t>XRPD results</a:t>
                      </a:r>
                      <a:endParaRPr lang="zh-CN" sz="1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92447430"/>
                  </a:ext>
                </a:extLst>
              </a:tr>
              <a:tr h="375261">
                <a:tc>
                  <a:txBody>
                    <a:bodyPr/>
                    <a:lstStyle>
                      <a:lvl1pPr marL="0" algn="l" defTabSz="3027487" rtl="0" eaLnBrk="1" latinLnBrk="0" hangingPunct="1">
                        <a:defRPr sz="5960" kern="1200">
                          <a:solidFill>
                            <a:schemeClr val="tx1"/>
                          </a:solidFill>
                          <a:latin typeface="Arial" panose="020B0604020202020204"/>
                        </a:defRPr>
                      </a:lvl1pPr>
                      <a:lvl2pPr marL="1513743" algn="l" defTabSz="3027487" rtl="0" eaLnBrk="1" latinLnBrk="0" hangingPunct="1">
                        <a:defRPr sz="5960" kern="1200">
                          <a:solidFill>
                            <a:schemeClr val="tx1"/>
                          </a:solidFill>
                          <a:latin typeface="Arial" panose="020B0604020202020204"/>
                        </a:defRPr>
                      </a:lvl2pPr>
                      <a:lvl3pPr marL="3027487" algn="l" defTabSz="3027487" rtl="0" eaLnBrk="1" latinLnBrk="0" hangingPunct="1">
                        <a:defRPr sz="5960" kern="1200">
                          <a:solidFill>
                            <a:schemeClr val="tx1"/>
                          </a:solidFill>
                          <a:latin typeface="Arial" panose="020B0604020202020204"/>
                        </a:defRPr>
                      </a:lvl3pPr>
                      <a:lvl4pPr marL="4541230" algn="l" defTabSz="3027487" rtl="0" eaLnBrk="1" latinLnBrk="0" hangingPunct="1">
                        <a:defRPr sz="5960" kern="1200">
                          <a:solidFill>
                            <a:schemeClr val="tx1"/>
                          </a:solidFill>
                          <a:latin typeface="Arial" panose="020B0604020202020204"/>
                        </a:defRPr>
                      </a:lvl4pPr>
                      <a:lvl5pPr marL="6054974" algn="l" defTabSz="3027487" rtl="0" eaLnBrk="1" latinLnBrk="0" hangingPunct="1">
                        <a:defRPr sz="5960" kern="1200">
                          <a:solidFill>
                            <a:schemeClr val="tx1"/>
                          </a:solidFill>
                          <a:latin typeface="Arial" panose="020B0604020202020204"/>
                        </a:defRPr>
                      </a:lvl5pPr>
                      <a:lvl6pPr marL="7568717" algn="l" defTabSz="3027487" rtl="0" eaLnBrk="1" latinLnBrk="0" hangingPunct="1">
                        <a:defRPr sz="5960" kern="1200">
                          <a:solidFill>
                            <a:schemeClr val="tx1"/>
                          </a:solidFill>
                          <a:latin typeface="Arial" panose="020B0604020202020204"/>
                        </a:defRPr>
                      </a:lvl6pPr>
                      <a:lvl7pPr marL="9082461" algn="l" defTabSz="3027487" rtl="0" eaLnBrk="1" latinLnBrk="0" hangingPunct="1">
                        <a:defRPr sz="5960" kern="1200">
                          <a:solidFill>
                            <a:schemeClr val="tx1"/>
                          </a:solidFill>
                          <a:latin typeface="Arial" panose="020B0604020202020204"/>
                        </a:defRPr>
                      </a:lvl7pPr>
                      <a:lvl8pPr marL="10596204" algn="l" defTabSz="3027487" rtl="0" eaLnBrk="1" latinLnBrk="0" hangingPunct="1">
                        <a:defRPr sz="5960" kern="1200">
                          <a:solidFill>
                            <a:schemeClr val="tx1"/>
                          </a:solidFill>
                          <a:latin typeface="Arial" panose="020B0604020202020204"/>
                        </a:defRPr>
                      </a:lvl8pPr>
                      <a:lvl9pPr marL="12109948" algn="l" defTabSz="3027487" rtl="0" eaLnBrk="1" latinLnBrk="0" hangingPunct="1">
                        <a:defRPr sz="5960" kern="1200">
                          <a:solidFill>
                            <a:schemeClr val="tx1"/>
                          </a:solidFill>
                          <a:latin typeface="Arial" panose="020B0604020202020204"/>
                        </a:defRPr>
                      </a:lvl9pPr>
                    </a:lstStyle>
                    <a:p>
                      <a:pPr algn="ctr">
                        <a:lnSpc>
                          <a:spcPct val="100000"/>
                        </a:lnSpc>
                        <a:spcAft>
                          <a:spcPts val="0"/>
                        </a:spcAft>
                      </a:pPr>
                      <a:r>
                        <a:rPr lang="en-US" sz="1000" kern="100" dirty="0">
                          <a:effectLst/>
                          <a:latin typeface="Times New Roman" panose="02020603050405020304" pitchFamily="18" charset="0"/>
                          <a:ea typeface="宋体" panose="02010600030101010101" pitchFamily="2" charset="-122"/>
                          <a:cs typeface="Times New Roman" panose="02020603050405020304" pitchFamily="18" charset="0"/>
                        </a:rPr>
                        <a:t>Release</a:t>
                      </a:r>
                      <a:endParaRPr lang="zh-CN" sz="1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tx1"/>
                          </a:solidFill>
                          <a:latin typeface="Arial" panose="020B0604020202020204"/>
                        </a:defRPr>
                      </a:lvl1pPr>
                      <a:lvl2pPr marL="1513743" algn="l" defTabSz="3027487" rtl="0" eaLnBrk="1" latinLnBrk="0" hangingPunct="1">
                        <a:defRPr sz="5960" kern="1200">
                          <a:solidFill>
                            <a:schemeClr val="tx1"/>
                          </a:solidFill>
                          <a:latin typeface="Arial" panose="020B0604020202020204"/>
                        </a:defRPr>
                      </a:lvl2pPr>
                      <a:lvl3pPr marL="3027487" algn="l" defTabSz="3027487" rtl="0" eaLnBrk="1" latinLnBrk="0" hangingPunct="1">
                        <a:defRPr sz="5960" kern="1200">
                          <a:solidFill>
                            <a:schemeClr val="tx1"/>
                          </a:solidFill>
                          <a:latin typeface="Arial" panose="020B0604020202020204"/>
                        </a:defRPr>
                      </a:lvl3pPr>
                      <a:lvl4pPr marL="4541230" algn="l" defTabSz="3027487" rtl="0" eaLnBrk="1" latinLnBrk="0" hangingPunct="1">
                        <a:defRPr sz="5960" kern="1200">
                          <a:solidFill>
                            <a:schemeClr val="tx1"/>
                          </a:solidFill>
                          <a:latin typeface="Arial" panose="020B0604020202020204"/>
                        </a:defRPr>
                      </a:lvl4pPr>
                      <a:lvl5pPr marL="6054974" algn="l" defTabSz="3027487" rtl="0" eaLnBrk="1" latinLnBrk="0" hangingPunct="1">
                        <a:defRPr sz="5960" kern="1200">
                          <a:solidFill>
                            <a:schemeClr val="tx1"/>
                          </a:solidFill>
                          <a:latin typeface="Arial" panose="020B0604020202020204"/>
                        </a:defRPr>
                      </a:lvl5pPr>
                      <a:lvl6pPr marL="7568717" algn="l" defTabSz="3027487" rtl="0" eaLnBrk="1" latinLnBrk="0" hangingPunct="1">
                        <a:defRPr sz="5960" kern="1200">
                          <a:solidFill>
                            <a:schemeClr val="tx1"/>
                          </a:solidFill>
                          <a:latin typeface="Arial" panose="020B0604020202020204"/>
                        </a:defRPr>
                      </a:lvl6pPr>
                      <a:lvl7pPr marL="9082461" algn="l" defTabSz="3027487" rtl="0" eaLnBrk="1" latinLnBrk="0" hangingPunct="1">
                        <a:defRPr sz="5960" kern="1200">
                          <a:solidFill>
                            <a:schemeClr val="tx1"/>
                          </a:solidFill>
                          <a:latin typeface="Arial" panose="020B0604020202020204"/>
                        </a:defRPr>
                      </a:lvl7pPr>
                      <a:lvl8pPr marL="10596204" algn="l" defTabSz="3027487" rtl="0" eaLnBrk="1" latinLnBrk="0" hangingPunct="1">
                        <a:defRPr sz="5960" kern="1200">
                          <a:solidFill>
                            <a:schemeClr val="tx1"/>
                          </a:solidFill>
                          <a:latin typeface="Arial" panose="020B0604020202020204"/>
                        </a:defRPr>
                      </a:lvl8pPr>
                      <a:lvl9pPr marL="12109948" algn="l" defTabSz="3027487" rtl="0" eaLnBrk="1" latinLnBrk="0" hangingPunct="1">
                        <a:defRPr sz="5960" kern="1200">
                          <a:solidFill>
                            <a:schemeClr val="tx1"/>
                          </a:solidFill>
                          <a:latin typeface="Arial" panose="020B0604020202020204"/>
                        </a:defRPr>
                      </a:lvl9pPr>
                    </a:lstStyle>
                    <a:p>
                      <a:pPr algn="ctr">
                        <a:lnSpc>
                          <a:spcPct val="100000"/>
                        </a:lnSpc>
                        <a:spcAft>
                          <a:spcPts val="0"/>
                        </a:spcAft>
                      </a:pPr>
                      <a:r>
                        <a:rPr lang="en-US" sz="1000" kern="100" dirty="0">
                          <a:effectLst/>
                          <a:latin typeface="Times New Roman" panose="02020603050405020304" pitchFamily="18" charset="0"/>
                          <a:ea typeface="宋体" panose="02010600030101010101" pitchFamily="2" charset="-122"/>
                          <a:cs typeface="Times New Roman" panose="02020603050405020304" pitchFamily="18" charset="0"/>
                        </a:rPr>
                        <a:t>27.6</a:t>
                      </a:r>
                      <a:endParaRPr lang="zh-CN" sz="1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rowSpan="4">
                  <a:txBody>
                    <a:bodyPr/>
                    <a:lstStyle>
                      <a:lvl1pPr marL="0" algn="l" defTabSz="3027487" rtl="0" eaLnBrk="1" latinLnBrk="0" hangingPunct="1">
                        <a:defRPr sz="5960" kern="1200">
                          <a:solidFill>
                            <a:schemeClr val="tx1"/>
                          </a:solidFill>
                          <a:latin typeface="Arial" panose="020B0604020202020204"/>
                        </a:defRPr>
                      </a:lvl1pPr>
                      <a:lvl2pPr marL="1513743" algn="l" defTabSz="3027487" rtl="0" eaLnBrk="1" latinLnBrk="0" hangingPunct="1">
                        <a:defRPr sz="5960" kern="1200">
                          <a:solidFill>
                            <a:schemeClr val="tx1"/>
                          </a:solidFill>
                          <a:latin typeface="Arial" panose="020B0604020202020204"/>
                        </a:defRPr>
                      </a:lvl2pPr>
                      <a:lvl3pPr marL="3027487" algn="l" defTabSz="3027487" rtl="0" eaLnBrk="1" latinLnBrk="0" hangingPunct="1">
                        <a:defRPr sz="5960" kern="1200">
                          <a:solidFill>
                            <a:schemeClr val="tx1"/>
                          </a:solidFill>
                          <a:latin typeface="Arial" panose="020B0604020202020204"/>
                        </a:defRPr>
                      </a:lvl3pPr>
                      <a:lvl4pPr marL="4541230" algn="l" defTabSz="3027487" rtl="0" eaLnBrk="1" latinLnBrk="0" hangingPunct="1">
                        <a:defRPr sz="5960" kern="1200">
                          <a:solidFill>
                            <a:schemeClr val="tx1"/>
                          </a:solidFill>
                          <a:latin typeface="Arial" panose="020B0604020202020204"/>
                        </a:defRPr>
                      </a:lvl4pPr>
                      <a:lvl5pPr marL="6054974" algn="l" defTabSz="3027487" rtl="0" eaLnBrk="1" latinLnBrk="0" hangingPunct="1">
                        <a:defRPr sz="5960" kern="1200">
                          <a:solidFill>
                            <a:schemeClr val="tx1"/>
                          </a:solidFill>
                          <a:latin typeface="Arial" panose="020B0604020202020204"/>
                        </a:defRPr>
                      </a:lvl5pPr>
                      <a:lvl6pPr marL="7568717" algn="l" defTabSz="3027487" rtl="0" eaLnBrk="1" latinLnBrk="0" hangingPunct="1">
                        <a:defRPr sz="5960" kern="1200">
                          <a:solidFill>
                            <a:schemeClr val="tx1"/>
                          </a:solidFill>
                          <a:latin typeface="Arial" panose="020B0604020202020204"/>
                        </a:defRPr>
                      </a:lvl6pPr>
                      <a:lvl7pPr marL="9082461" algn="l" defTabSz="3027487" rtl="0" eaLnBrk="1" latinLnBrk="0" hangingPunct="1">
                        <a:defRPr sz="5960" kern="1200">
                          <a:solidFill>
                            <a:schemeClr val="tx1"/>
                          </a:solidFill>
                          <a:latin typeface="Arial" panose="020B0604020202020204"/>
                        </a:defRPr>
                      </a:lvl7pPr>
                      <a:lvl8pPr marL="10596204" algn="l" defTabSz="3027487" rtl="0" eaLnBrk="1" latinLnBrk="0" hangingPunct="1">
                        <a:defRPr sz="5960" kern="1200">
                          <a:solidFill>
                            <a:schemeClr val="tx1"/>
                          </a:solidFill>
                          <a:latin typeface="Arial" panose="020B0604020202020204"/>
                        </a:defRPr>
                      </a:lvl8pPr>
                      <a:lvl9pPr marL="12109948" algn="l" defTabSz="3027487" rtl="0" eaLnBrk="1" latinLnBrk="0" hangingPunct="1">
                        <a:defRPr sz="5960" kern="1200">
                          <a:solidFill>
                            <a:schemeClr val="tx1"/>
                          </a:solidFill>
                          <a:latin typeface="Arial" panose="020B0604020202020204"/>
                        </a:defRPr>
                      </a:lvl9pPr>
                    </a:lstStyle>
                    <a:p>
                      <a:pPr algn="ctr">
                        <a:lnSpc>
                          <a:spcPct val="100000"/>
                        </a:lnSpc>
                        <a:spcAft>
                          <a:spcPts val="0"/>
                        </a:spcAft>
                      </a:pPr>
                      <a:r>
                        <a:rPr lang="en-US" altLang="zh-CN" sz="1000" kern="100" dirty="0" smtClean="0">
                          <a:effectLst/>
                          <a:latin typeface="Times New Roman" panose="02020603050405020304" pitchFamily="18" charset="0"/>
                          <a:ea typeface="宋体" panose="02010600030101010101" pitchFamily="2" charset="-122"/>
                          <a:cs typeface="Times New Roman" panose="02020603050405020304" pitchFamily="18" charset="0"/>
                        </a:rPr>
                        <a:t>Unchanged from release</a:t>
                      </a:r>
                      <a:endParaRPr lang="zh-CN" sz="1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49055238"/>
                  </a:ext>
                </a:extLst>
              </a:tr>
              <a:tr h="375261">
                <a:tc>
                  <a:txBody>
                    <a:bodyPr/>
                    <a:lstStyle>
                      <a:lvl1pPr marL="0" algn="l" defTabSz="3027487" rtl="0" eaLnBrk="1" latinLnBrk="0" hangingPunct="1">
                        <a:defRPr sz="5960" kern="1200">
                          <a:solidFill>
                            <a:schemeClr val="tx1"/>
                          </a:solidFill>
                          <a:latin typeface="Arial" panose="020B0604020202020204"/>
                        </a:defRPr>
                      </a:lvl1pPr>
                      <a:lvl2pPr marL="1513743" algn="l" defTabSz="3027487" rtl="0" eaLnBrk="1" latinLnBrk="0" hangingPunct="1">
                        <a:defRPr sz="5960" kern="1200">
                          <a:solidFill>
                            <a:schemeClr val="tx1"/>
                          </a:solidFill>
                          <a:latin typeface="Arial" panose="020B0604020202020204"/>
                        </a:defRPr>
                      </a:lvl2pPr>
                      <a:lvl3pPr marL="3027487" algn="l" defTabSz="3027487" rtl="0" eaLnBrk="1" latinLnBrk="0" hangingPunct="1">
                        <a:defRPr sz="5960" kern="1200">
                          <a:solidFill>
                            <a:schemeClr val="tx1"/>
                          </a:solidFill>
                          <a:latin typeface="Arial" panose="020B0604020202020204"/>
                        </a:defRPr>
                      </a:lvl3pPr>
                      <a:lvl4pPr marL="4541230" algn="l" defTabSz="3027487" rtl="0" eaLnBrk="1" latinLnBrk="0" hangingPunct="1">
                        <a:defRPr sz="5960" kern="1200">
                          <a:solidFill>
                            <a:schemeClr val="tx1"/>
                          </a:solidFill>
                          <a:latin typeface="Arial" panose="020B0604020202020204"/>
                        </a:defRPr>
                      </a:lvl4pPr>
                      <a:lvl5pPr marL="6054974" algn="l" defTabSz="3027487" rtl="0" eaLnBrk="1" latinLnBrk="0" hangingPunct="1">
                        <a:defRPr sz="5960" kern="1200">
                          <a:solidFill>
                            <a:schemeClr val="tx1"/>
                          </a:solidFill>
                          <a:latin typeface="Arial" panose="020B0604020202020204"/>
                        </a:defRPr>
                      </a:lvl5pPr>
                      <a:lvl6pPr marL="7568717" algn="l" defTabSz="3027487" rtl="0" eaLnBrk="1" latinLnBrk="0" hangingPunct="1">
                        <a:defRPr sz="5960" kern="1200">
                          <a:solidFill>
                            <a:schemeClr val="tx1"/>
                          </a:solidFill>
                          <a:latin typeface="Arial" panose="020B0604020202020204"/>
                        </a:defRPr>
                      </a:lvl6pPr>
                      <a:lvl7pPr marL="9082461" algn="l" defTabSz="3027487" rtl="0" eaLnBrk="1" latinLnBrk="0" hangingPunct="1">
                        <a:defRPr sz="5960" kern="1200">
                          <a:solidFill>
                            <a:schemeClr val="tx1"/>
                          </a:solidFill>
                          <a:latin typeface="Arial" panose="020B0604020202020204"/>
                        </a:defRPr>
                      </a:lvl7pPr>
                      <a:lvl8pPr marL="10596204" algn="l" defTabSz="3027487" rtl="0" eaLnBrk="1" latinLnBrk="0" hangingPunct="1">
                        <a:defRPr sz="5960" kern="1200">
                          <a:solidFill>
                            <a:schemeClr val="tx1"/>
                          </a:solidFill>
                          <a:latin typeface="Arial" panose="020B0604020202020204"/>
                        </a:defRPr>
                      </a:lvl8pPr>
                      <a:lvl9pPr marL="12109948" algn="l" defTabSz="3027487" rtl="0" eaLnBrk="1" latinLnBrk="0" hangingPunct="1">
                        <a:defRPr sz="5960" kern="1200">
                          <a:solidFill>
                            <a:schemeClr val="tx1"/>
                          </a:solidFill>
                          <a:latin typeface="Arial" panose="020B0604020202020204"/>
                        </a:defRPr>
                      </a:lvl9pPr>
                    </a:lstStyle>
                    <a:p>
                      <a:pPr algn="ctr">
                        <a:lnSpc>
                          <a:spcPct val="100000"/>
                        </a:lnSpc>
                        <a:spcAft>
                          <a:spcPts val="0"/>
                        </a:spcAft>
                      </a:pPr>
                      <a:r>
                        <a:rPr lang="en-US" sz="1000" kern="100">
                          <a:effectLst/>
                          <a:latin typeface="Times New Roman" panose="02020603050405020304" pitchFamily="18" charset="0"/>
                          <a:ea typeface="宋体" panose="02010600030101010101" pitchFamily="2" charset="-122"/>
                          <a:cs typeface="Times New Roman" panose="02020603050405020304" pitchFamily="18" charset="0"/>
                        </a:rPr>
                        <a:t>1 M</a:t>
                      </a:r>
                      <a:endParaRPr lang="zh-CN" sz="1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tx1"/>
                          </a:solidFill>
                          <a:latin typeface="Arial" panose="020B0604020202020204"/>
                        </a:defRPr>
                      </a:lvl1pPr>
                      <a:lvl2pPr marL="1513743" algn="l" defTabSz="3027487" rtl="0" eaLnBrk="1" latinLnBrk="0" hangingPunct="1">
                        <a:defRPr sz="5960" kern="1200">
                          <a:solidFill>
                            <a:schemeClr val="tx1"/>
                          </a:solidFill>
                          <a:latin typeface="Arial" panose="020B0604020202020204"/>
                        </a:defRPr>
                      </a:lvl2pPr>
                      <a:lvl3pPr marL="3027487" algn="l" defTabSz="3027487" rtl="0" eaLnBrk="1" latinLnBrk="0" hangingPunct="1">
                        <a:defRPr sz="5960" kern="1200">
                          <a:solidFill>
                            <a:schemeClr val="tx1"/>
                          </a:solidFill>
                          <a:latin typeface="Arial" panose="020B0604020202020204"/>
                        </a:defRPr>
                      </a:lvl3pPr>
                      <a:lvl4pPr marL="4541230" algn="l" defTabSz="3027487" rtl="0" eaLnBrk="1" latinLnBrk="0" hangingPunct="1">
                        <a:defRPr sz="5960" kern="1200">
                          <a:solidFill>
                            <a:schemeClr val="tx1"/>
                          </a:solidFill>
                          <a:latin typeface="Arial" panose="020B0604020202020204"/>
                        </a:defRPr>
                      </a:lvl4pPr>
                      <a:lvl5pPr marL="6054974" algn="l" defTabSz="3027487" rtl="0" eaLnBrk="1" latinLnBrk="0" hangingPunct="1">
                        <a:defRPr sz="5960" kern="1200">
                          <a:solidFill>
                            <a:schemeClr val="tx1"/>
                          </a:solidFill>
                          <a:latin typeface="Arial" panose="020B0604020202020204"/>
                        </a:defRPr>
                      </a:lvl5pPr>
                      <a:lvl6pPr marL="7568717" algn="l" defTabSz="3027487" rtl="0" eaLnBrk="1" latinLnBrk="0" hangingPunct="1">
                        <a:defRPr sz="5960" kern="1200">
                          <a:solidFill>
                            <a:schemeClr val="tx1"/>
                          </a:solidFill>
                          <a:latin typeface="Arial" panose="020B0604020202020204"/>
                        </a:defRPr>
                      </a:lvl6pPr>
                      <a:lvl7pPr marL="9082461" algn="l" defTabSz="3027487" rtl="0" eaLnBrk="1" latinLnBrk="0" hangingPunct="1">
                        <a:defRPr sz="5960" kern="1200">
                          <a:solidFill>
                            <a:schemeClr val="tx1"/>
                          </a:solidFill>
                          <a:latin typeface="Arial" panose="020B0604020202020204"/>
                        </a:defRPr>
                      </a:lvl7pPr>
                      <a:lvl8pPr marL="10596204" algn="l" defTabSz="3027487" rtl="0" eaLnBrk="1" latinLnBrk="0" hangingPunct="1">
                        <a:defRPr sz="5960" kern="1200">
                          <a:solidFill>
                            <a:schemeClr val="tx1"/>
                          </a:solidFill>
                          <a:latin typeface="Arial" panose="020B0604020202020204"/>
                        </a:defRPr>
                      </a:lvl8pPr>
                      <a:lvl9pPr marL="12109948" algn="l" defTabSz="3027487" rtl="0" eaLnBrk="1" latinLnBrk="0" hangingPunct="1">
                        <a:defRPr sz="5960" kern="1200">
                          <a:solidFill>
                            <a:schemeClr val="tx1"/>
                          </a:solidFill>
                          <a:latin typeface="Arial" panose="020B0604020202020204"/>
                        </a:defRPr>
                      </a:lvl9pPr>
                    </a:lstStyle>
                    <a:p>
                      <a:pPr algn="ctr">
                        <a:lnSpc>
                          <a:spcPct val="100000"/>
                        </a:lnSpc>
                        <a:spcAft>
                          <a:spcPts val="0"/>
                        </a:spcAft>
                      </a:pPr>
                      <a:r>
                        <a:rPr lang="en-US" sz="1000" kern="100" dirty="0">
                          <a:effectLst/>
                          <a:latin typeface="Times New Roman" panose="02020603050405020304" pitchFamily="18" charset="0"/>
                          <a:ea typeface="宋体" panose="02010600030101010101" pitchFamily="2" charset="-122"/>
                          <a:cs typeface="Times New Roman" panose="02020603050405020304" pitchFamily="18" charset="0"/>
                        </a:rPr>
                        <a:t>27.7</a:t>
                      </a:r>
                      <a:endParaRPr lang="zh-CN" sz="1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lnSpc>
                          <a:spcPct val="125000"/>
                        </a:lnSpc>
                        <a:spcAft>
                          <a:spcPts val="0"/>
                        </a:spcAft>
                      </a:pPr>
                      <a:endParaRPr lang="zh-CN" sz="9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5936942"/>
                  </a:ext>
                </a:extLst>
              </a:tr>
              <a:tr h="375261">
                <a:tc>
                  <a:txBody>
                    <a:bodyPr/>
                    <a:lstStyle>
                      <a:lvl1pPr marL="0" algn="l" defTabSz="3027487" rtl="0" eaLnBrk="1" latinLnBrk="0" hangingPunct="1">
                        <a:defRPr sz="5960" kern="1200">
                          <a:solidFill>
                            <a:schemeClr val="tx1"/>
                          </a:solidFill>
                          <a:latin typeface="Arial" panose="020B0604020202020204"/>
                        </a:defRPr>
                      </a:lvl1pPr>
                      <a:lvl2pPr marL="1513743" algn="l" defTabSz="3027487" rtl="0" eaLnBrk="1" latinLnBrk="0" hangingPunct="1">
                        <a:defRPr sz="5960" kern="1200">
                          <a:solidFill>
                            <a:schemeClr val="tx1"/>
                          </a:solidFill>
                          <a:latin typeface="Arial" panose="020B0604020202020204"/>
                        </a:defRPr>
                      </a:lvl2pPr>
                      <a:lvl3pPr marL="3027487" algn="l" defTabSz="3027487" rtl="0" eaLnBrk="1" latinLnBrk="0" hangingPunct="1">
                        <a:defRPr sz="5960" kern="1200">
                          <a:solidFill>
                            <a:schemeClr val="tx1"/>
                          </a:solidFill>
                          <a:latin typeface="Arial" panose="020B0604020202020204"/>
                        </a:defRPr>
                      </a:lvl3pPr>
                      <a:lvl4pPr marL="4541230" algn="l" defTabSz="3027487" rtl="0" eaLnBrk="1" latinLnBrk="0" hangingPunct="1">
                        <a:defRPr sz="5960" kern="1200">
                          <a:solidFill>
                            <a:schemeClr val="tx1"/>
                          </a:solidFill>
                          <a:latin typeface="Arial" panose="020B0604020202020204"/>
                        </a:defRPr>
                      </a:lvl4pPr>
                      <a:lvl5pPr marL="6054974" algn="l" defTabSz="3027487" rtl="0" eaLnBrk="1" latinLnBrk="0" hangingPunct="1">
                        <a:defRPr sz="5960" kern="1200">
                          <a:solidFill>
                            <a:schemeClr val="tx1"/>
                          </a:solidFill>
                          <a:latin typeface="Arial" panose="020B0604020202020204"/>
                        </a:defRPr>
                      </a:lvl5pPr>
                      <a:lvl6pPr marL="7568717" algn="l" defTabSz="3027487" rtl="0" eaLnBrk="1" latinLnBrk="0" hangingPunct="1">
                        <a:defRPr sz="5960" kern="1200">
                          <a:solidFill>
                            <a:schemeClr val="tx1"/>
                          </a:solidFill>
                          <a:latin typeface="Arial" panose="020B0604020202020204"/>
                        </a:defRPr>
                      </a:lvl6pPr>
                      <a:lvl7pPr marL="9082461" algn="l" defTabSz="3027487" rtl="0" eaLnBrk="1" latinLnBrk="0" hangingPunct="1">
                        <a:defRPr sz="5960" kern="1200">
                          <a:solidFill>
                            <a:schemeClr val="tx1"/>
                          </a:solidFill>
                          <a:latin typeface="Arial" panose="020B0604020202020204"/>
                        </a:defRPr>
                      </a:lvl7pPr>
                      <a:lvl8pPr marL="10596204" algn="l" defTabSz="3027487" rtl="0" eaLnBrk="1" latinLnBrk="0" hangingPunct="1">
                        <a:defRPr sz="5960" kern="1200">
                          <a:solidFill>
                            <a:schemeClr val="tx1"/>
                          </a:solidFill>
                          <a:latin typeface="Arial" panose="020B0604020202020204"/>
                        </a:defRPr>
                      </a:lvl8pPr>
                      <a:lvl9pPr marL="12109948" algn="l" defTabSz="3027487" rtl="0" eaLnBrk="1" latinLnBrk="0" hangingPunct="1">
                        <a:defRPr sz="5960" kern="1200">
                          <a:solidFill>
                            <a:schemeClr val="tx1"/>
                          </a:solidFill>
                          <a:latin typeface="Arial" panose="020B0604020202020204"/>
                        </a:defRPr>
                      </a:lvl9pPr>
                    </a:lstStyle>
                    <a:p>
                      <a:pPr algn="ctr">
                        <a:lnSpc>
                          <a:spcPct val="100000"/>
                        </a:lnSpc>
                        <a:spcAft>
                          <a:spcPts val="0"/>
                        </a:spcAft>
                      </a:pPr>
                      <a:r>
                        <a:rPr lang="en-US" sz="1000" kern="100" dirty="0">
                          <a:effectLst/>
                          <a:latin typeface="Times New Roman" panose="02020603050405020304" pitchFamily="18" charset="0"/>
                          <a:ea typeface="宋体" panose="02010600030101010101" pitchFamily="2" charset="-122"/>
                          <a:cs typeface="Times New Roman" panose="02020603050405020304" pitchFamily="18" charset="0"/>
                        </a:rPr>
                        <a:t>3 M</a:t>
                      </a:r>
                      <a:endParaRPr lang="zh-CN" sz="1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tx1"/>
                          </a:solidFill>
                          <a:latin typeface="Arial" panose="020B0604020202020204"/>
                        </a:defRPr>
                      </a:lvl1pPr>
                      <a:lvl2pPr marL="1513743" algn="l" defTabSz="3027487" rtl="0" eaLnBrk="1" latinLnBrk="0" hangingPunct="1">
                        <a:defRPr sz="5960" kern="1200">
                          <a:solidFill>
                            <a:schemeClr val="tx1"/>
                          </a:solidFill>
                          <a:latin typeface="Arial" panose="020B0604020202020204"/>
                        </a:defRPr>
                      </a:lvl2pPr>
                      <a:lvl3pPr marL="3027487" algn="l" defTabSz="3027487" rtl="0" eaLnBrk="1" latinLnBrk="0" hangingPunct="1">
                        <a:defRPr sz="5960" kern="1200">
                          <a:solidFill>
                            <a:schemeClr val="tx1"/>
                          </a:solidFill>
                          <a:latin typeface="Arial" panose="020B0604020202020204"/>
                        </a:defRPr>
                      </a:lvl3pPr>
                      <a:lvl4pPr marL="4541230" algn="l" defTabSz="3027487" rtl="0" eaLnBrk="1" latinLnBrk="0" hangingPunct="1">
                        <a:defRPr sz="5960" kern="1200">
                          <a:solidFill>
                            <a:schemeClr val="tx1"/>
                          </a:solidFill>
                          <a:latin typeface="Arial" panose="020B0604020202020204"/>
                        </a:defRPr>
                      </a:lvl4pPr>
                      <a:lvl5pPr marL="6054974" algn="l" defTabSz="3027487" rtl="0" eaLnBrk="1" latinLnBrk="0" hangingPunct="1">
                        <a:defRPr sz="5960" kern="1200">
                          <a:solidFill>
                            <a:schemeClr val="tx1"/>
                          </a:solidFill>
                          <a:latin typeface="Arial" panose="020B0604020202020204"/>
                        </a:defRPr>
                      </a:lvl5pPr>
                      <a:lvl6pPr marL="7568717" algn="l" defTabSz="3027487" rtl="0" eaLnBrk="1" latinLnBrk="0" hangingPunct="1">
                        <a:defRPr sz="5960" kern="1200">
                          <a:solidFill>
                            <a:schemeClr val="tx1"/>
                          </a:solidFill>
                          <a:latin typeface="Arial" panose="020B0604020202020204"/>
                        </a:defRPr>
                      </a:lvl6pPr>
                      <a:lvl7pPr marL="9082461" algn="l" defTabSz="3027487" rtl="0" eaLnBrk="1" latinLnBrk="0" hangingPunct="1">
                        <a:defRPr sz="5960" kern="1200">
                          <a:solidFill>
                            <a:schemeClr val="tx1"/>
                          </a:solidFill>
                          <a:latin typeface="Arial" panose="020B0604020202020204"/>
                        </a:defRPr>
                      </a:lvl7pPr>
                      <a:lvl8pPr marL="10596204" algn="l" defTabSz="3027487" rtl="0" eaLnBrk="1" latinLnBrk="0" hangingPunct="1">
                        <a:defRPr sz="5960" kern="1200">
                          <a:solidFill>
                            <a:schemeClr val="tx1"/>
                          </a:solidFill>
                          <a:latin typeface="Arial" panose="020B0604020202020204"/>
                        </a:defRPr>
                      </a:lvl8pPr>
                      <a:lvl9pPr marL="12109948" algn="l" defTabSz="3027487" rtl="0" eaLnBrk="1" latinLnBrk="0" hangingPunct="1">
                        <a:defRPr sz="5960" kern="1200">
                          <a:solidFill>
                            <a:schemeClr val="tx1"/>
                          </a:solidFill>
                          <a:latin typeface="Arial" panose="020B0604020202020204"/>
                        </a:defRPr>
                      </a:lvl9pPr>
                    </a:lstStyle>
                    <a:p>
                      <a:pPr algn="ctr">
                        <a:lnSpc>
                          <a:spcPct val="100000"/>
                        </a:lnSpc>
                        <a:spcAft>
                          <a:spcPts val="0"/>
                        </a:spcAft>
                      </a:pPr>
                      <a:r>
                        <a:rPr lang="en-US" sz="1000" kern="100" dirty="0">
                          <a:effectLst/>
                          <a:latin typeface="Times New Roman" panose="02020603050405020304" pitchFamily="18" charset="0"/>
                          <a:ea typeface="宋体" panose="02010600030101010101" pitchFamily="2" charset="-122"/>
                          <a:cs typeface="Times New Roman" panose="02020603050405020304" pitchFamily="18" charset="0"/>
                        </a:rPr>
                        <a:t>27.7</a:t>
                      </a:r>
                      <a:endParaRPr lang="zh-CN" sz="1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lnSpc>
                          <a:spcPct val="125000"/>
                        </a:lnSpc>
                        <a:spcAft>
                          <a:spcPts val="0"/>
                        </a:spcAft>
                      </a:pPr>
                      <a:endParaRPr lang="zh-CN" sz="9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686294"/>
                  </a:ext>
                </a:extLst>
              </a:tr>
              <a:tr h="375261">
                <a:tc>
                  <a:txBody>
                    <a:bodyPr/>
                    <a:lstStyle>
                      <a:lvl1pPr marL="0" algn="l" defTabSz="3027487" rtl="0" eaLnBrk="1" latinLnBrk="0" hangingPunct="1">
                        <a:defRPr sz="5960" kern="1200">
                          <a:solidFill>
                            <a:schemeClr val="tx1"/>
                          </a:solidFill>
                          <a:latin typeface="Arial" panose="020B0604020202020204"/>
                        </a:defRPr>
                      </a:lvl1pPr>
                      <a:lvl2pPr marL="1513743" algn="l" defTabSz="3027487" rtl="0" eaLnBrk="1" latinLnBrk="0" hangingPunct="1">
                        <a:defRPr sz="5960" kern="1200">
                          <a:solidFill>
                            <a:schemeClr val="tx1"/>
                          </a:solidFill>
                          <a:latin typeface="Arial" panose="020B0604020202020204"/>
                        </a:defRPr>
                      </a:lvl2pPr>
                      <a:lvl3pPr marL="3027487" algn="l" defTabSz="3027487" rtl="0" eaLnBrk="1" latinLnBrk="0" hangingPunct="1">
                        <a:defRPr sz="5960" kern="1200">
                          <a:solidFill>
                            <a:schemeClr val="tx1"/>
                          </a:solidFill>
                          <a:latin typeface="Arial" panose="020B0604020202020204"/>
                        </a:defRPr>
                      </a:lvl3pPr>
                      <a:lvl4pPr marL="4541230" algn="l" defTabSz="3027487" rtl="0" eaLnBrk="1" latinLnBrk="0" hangingPunct="1">
                        <a:defRPr sz="5960" kern="1200">
                          <a:solidFill>
                            <a:schemeClr val="tx1"/>
                          </a:solidFill>
                          <a:latin typeface="Arial" panose="020B0604020202020204"/>
                        </a:defRPr>
                      </a:lvl4pPr>
                      <a:lvl5pPr marL="6054974" algn="l" defTabSz="3027487" rtl="0" eaLnBrk="1" latinLnBrk="0" hangingPunct="1">
                        <a:defRPr sz="5960" kern="1200">
                          <a:solidFill>
                            <a:schemeClr val="tx1"/>
                          </a:solidFill>
                          <a:latin typeface="Arial" panose="020B0604020202020204"/>
                        </a:defRPr>
                      </a:lvl5pPr>
                      <a:lvl6pPr marL="7568717" algn="l" defTabSz="3027487" rtl="0" eaLnBrk="1" latinLnBrk="0" hangingPunct="1">
                        <a:defRPr sz="5960" kern="1200">
                          <a:solidFill>
                            <a:schemeClr val="tx1"/>
                          </a:solidFill>
                          <a:latin typeface="Arial" panose="020B0604020202020204"/>
                        </a:defRPr>
                      </a:lvl6pPr>
                      <a:lvl7pPr marL="9082461" algn="l" defTabSz="3027487" rtl="0" eaLnBrk="1" latinLnBrk="0" hangingPunct="1">
                        <a:defRPr sz="5960" kern="1200">
                          <a:solidFill>
                            <a:schemeClr val="tx1"/>
                          </a:solidFill>
                          <a:latin typeface="Arial" panose="020B0604020202020204"/>
                        </a:defRPr>
                      </a:lvl7pPr>
                      <a:lvl8pPr marL="10596204" algn="l" defTabSz="3027487" rtl="0" eaLnBrk="1" latinLnBrk="0" hangingPunct="1">
                        <a:defRPr sz="5960" kern="1200">
                          <a:solidFill>
                            <a:schemeClr val="tx1"/>
                          </a:solidFill>
                          <a:latin typeface="Arial" panose="020B0604020202020204"/>
                        </a:defRPr>
                      </a:lvl8pPr>
                      <a:lvl9pPr marL="12109948" algn="l" defTabSz="3027487" rtl="0" eaLnBrk="1" latinLnBrk="0" hangingPunct="1">
                        <a:defRPr sz="5960" kern="1200">
                          <a:solidFill>
                            <a:schemeClr val="tx1"/>
                          </a:solidFill>
                          <a:latin typeface="Arial" panose="020B0604020202020204"/>
                        </a:defRPr>
                      </a:lvl9pPr>
                    </a:lstStyle>
                    <a:p>
                      <a:pPr algn="ctr">
                        <a:lnSpc>
                          <a:spcPct val="100000"/>
                        </a:lnSpc>
                        <a:spcAft>
                          <a:spcPts val="0"/>
                        </a:spcAft>
                      </a:pPr>
                      <a:r>
                        <a:rPr lang="en-US" altLang="zh-CN" sz="1000" kern="100" dirty="0" smtClean="0">
                          <a:effectLst/>
                          <a:latin typeface="Times New Roman" panose="02020603050405020304" pitchFamily="18" charset="0"/>
                          <a:ea typeface="宋体" panose="02010600030101010101" pitchFamily="2" charset="-122"/>
                          <a:cs typeface="Times New Roman" panose="02020603050405020304" pitchFamily="18" charset="0"/>
                        </a:rPr>
                        <a:t>6 M</a:t>
                      </a:r>
                      <a:endParaRPr lang="zh-CN" sz="1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tx1"/>
                          </a:solidFill>
                          <a:latin typeface="Arial" panose="020B0604020202020204"/>
                        </a:defRPr>
                      </a:lvl1pPr>
                      <a:lvl2pPr marL="1513743" algn="l" defTabSz="3027487" rtl="0" eaLnBrk="1" latinLnBrk="0" hangingPunct="1">
                        <a:defRPr sz="5960" kern="1200">
                          <a:solidFill>
                            <a:schemeClr val="tx1"/>
                          </a:solidFill>
                          <a:latin typeface="Arial" panose="020B0604020202020204"/>
                        </a:defRPr>
                      </a:lvl2pPr>
                      <a:lvl3pPr marL="3027487" algn="l" defTabSz="3027487" rtl="0" eaLnBrk="1" latinLnBrk="0" hangingPunct="1">
                        <a:defRPr sz="5960" kern="1200">
                          <a:solidFill>
                            <a:schemeClr val="tx1"/>
                          </a:solidFill>
                          <a:latin typeface="Arial" panose="020B0604020202020204"/>
                        </a:defRPr>
                      </a:lvl3pPr>
                      <a:lvl4pPr marL="4541230" algn="l" defTabSz="3027487" rtl="0" eaLnBrk="1" latinLnBrk="0" hangingPunct="1">
                        <a:defRPr sz="5960" kern="1200">
                          <a:solidFill>
                            <a:schemeClr val="tx1"/>
                          </a:solidFill>
                          <a:latin typeface="Arial" panose="020B0604020202020204"/>
                        </a:defRPr>
                      </a:lvl4pPr>
                      <a:lvl5pPr marL="6054974" algn="l" defTabSz="3027487" rtl="0" eaLnBrk="1" latinLnBrk="0" hangingPunct="1">
                        <a:defRPr sz="5960" kern="1200">
                          <a:solidFill>
                            <a:schemeClr val="tx1"/>
                          </a:solidFill>
                          <a:latin typeface="Arial" panose="020B0604020202020204"/>
                        </a:defRPr>
                      </a:lvl5pPr>
                      <a:lvl6pPr marL="7568717" algn="l" defTabSz="3027487" rtl="0" eaLnBrk="1" latinLnBrk="0" hangingPunct="1">
                        <a:defRPr sz="5960" kern="1200">
                          <a:solidFill>
                            <a:schemeClr val="tx1"/>
                          </a:solidFill>
                          <a:latin typeface="Arial" panose="020B0604020202020204"/>
                        </a:defRPr>
                      </a:lvl6pPr>
                      <a:lvl7pPr marL="9082461" algn="l" defTabSz="3027487" rtl="0" eaLnBrk="1" latinLnBrk="0" hangingPunct="1">
                        <a:defRPr sz="5960" kern="1200">
                          <a:solidFill>
                            <a:schemeClr val="tx1"/>
                          </a:solidFill>
                          <a:latin typeface="Arial" panose="020B0604020202020204"/>
                        </a:defRPr>
                      </a:lvl7pPr>
                      <a:lvl8pPr marL="10596204" algn="l" defTabSz="3027487" rtl="0" eaLnBrk="1" latinLnBrk="0" hangingPunct="1">
                        <a:defRPr sz="5960" kern="1200">
                          <a:solidFill>
                            <a:schemeClr val="tx1"/>
                          </a:solidFill>
                          <a:latin typeface="Arial" panose="020B0604020202020204"/>
                        </a:defRPr>
                      </a:lvl8pPr>
                      <a:lvl9pPr marL="12109948" algn="l" defTabSz="3027487" rtl="0" eaLnBrk="1" latinLnBrk="0" hangingPunct="1">
                        <a:defRPr sz="5960" kern="1200">
                          <a:solidFill>
                            <a:schemeClr val="tx1"/>
                          </a:solidFill>
                          <a:latin typeface="Arial" panose="020B0604020202020204"/>
                        </a:defRPr>
                      </a:lvl9pPr>
                    </a:lstStyle>
                    <a:p>
                      <a:pPr algn="ctr">
                        <a:lnSpc>
                          <a:spcPct val="100000"/>
                        </a:lnSpc>
                        <a:spcAft>
                          <a:spcPts val="0"/>
                        </a:spcAft>
                      </a:pPr>
                      <a:r>
                        <a:rPr lang="en-US" altLang="zh-CN" sz="1000" kern="100" dirty="0" smtClean="0">
                          <a:effectLst/>
                          <a:latin typeface="Times New Roman" panose="02020603050405020304" pitchFamily="18" charset="0"/>
                          <a:ea typeface="宋体" panose="02010600030101010101" pitchFamily="2" charset="-122"/>
                          <a:cs typeface="Times New Roman" panose="02020603050405020304" pitchFamily="18" charset="0"/>
                        </a:rPr>
                        <a:t>27.4</a:t>
                      </a:r>
                      <a:endParaRPr lang="zh-CN" sz="1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lnSpc>
                          <a:spcPct val="125000"/>
                        </a:lnSpc>
                        <a:spcAft>
                          <a:spcPts val="0"/>
                        </a:spcAft>
                      </a:pPr>
                      <a:endParaRPr lang="zh-CN" sz="9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17585"/>
                  </a:ext>
                </a:extLst>
              </a:tr>
            </a:tbl>
          </a:graphicData>
        </a:graphic>
      </p:graphicFrame>
      <p:sp>
        <p:nvSpPr>
          <p:cNvPr id="103" name="矩形 102"/>
          <p:cNvSpPr/>
          <p:nvPr/>
        </p:nvSpPr>
        <p:spPr>
          <a:xfrm>
            <a:off x="17740258" y="38408787"/>
            <a:ext cx="9994275" cy="553998"/>
          </a:xfrm>
          <a:prstGeom prst="rect">
            <a:avLst/>
          </a:prstGeom>
        </p:spPr>
        <p:txBody>
          <a:bodyPr wrap="none">
            <a:spAutoFit/>
          </a:bodyPr>
          <a:lstStyle/>
          <a:p>
            <a:pPr algn="ctr">
              <a:lnSpc>
                <a:spcPct val="125000"/>
              </a:lnSpc>
              <a:spcBef>
                <a:spcPts val="600"/>
              </a:spcBef>
              <a:spcAft>
                <a:spcPts val="600"/>
              </a:spcAft>
            </a:pPr>
            <a:r>
              <a:rPr lang="en-US" altLang="zh-CN" sz="2400" dirty="0"/>
              <a:t>Figure </a:t>
            </a:r>
            <a:r>
              <a:rPr lang="en-US" altLang="zh-CN" sz="2400" dirty="0" smtClean="0"/>
              <a:t>3. </a:t>
            </a:r>
            <a:r>
              <a:rPr lang="en-US" altLang="zh-CN" sz="2400" dirty="0"/>
              <a:t>Stability results of formulated granules of </a:t>
            </a:r>
            <a:r>
              <a:rPr lang="en-US" altLang="zh-CN" sz="2400" dirty="0" err="1"/>
              <a:t>Lumefantrine</a:t>
            </a:r>
            <a:r>
              <a:rPr lang="en-US" altLang="zh-CN" sz="2400" dirty="0"/>
              <a:t> nanoparticles</a:t>
            </a:r>
            <a:endParaRPr lang="zh-CN" altLang="zh-CN" sz="2400" dirty="0"/>
          </a:p>
        </p:txBody>
      </p:sp>
    </p:spTree>
    <p:extLst>
      <p:ext uri="{BB962C8B-B14F-4D97-AF65-F5344CB8AC3E}">
        <p14:creationId xmlns:p14="http://schemas.microsoft.com/office/powerpoint/2010/main" val="4036082963"/>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WuXi">
    <a:dk1>
      <a:sysClr val="windowText" lastClr="000000"/>
    </a:dk1>
    <a:lt1>
      <a:sysClr val="window" lastClr="FFFFFF"/>
    </a:lt1>
    <a:dk2>
      <a:srgbClr val="0C66AD"/>
    </a:dk2>
    <a:lt2>
      <a:srgbClr val="018DDC"/>
    </a:lt2>
    <a:accent1>
      <a:srgbClr val="5F5D5C"/>
    </a:accent1>
    <a:accent2>
      <a:srgbClr val="063F6A"/>
    </a:accent2>
    <a:accent3>
      <a:srgbClr val="F99707"/>
    </a:accent3>
    <a:accent4>
      <a:srgbClr val="DF7A0B"/>
    </a:accent4>
    <a:accent5>
      <a:srgbClr val="5F5D5C"/>
    </a:accent5>
    <a:accent6>
      <a:srgbClr val="113F66"/>
    </a:accent6>
    <a:hlink>
      <a:srgbClr val="F4AB28"/>
    </a:hlink>
    <a:folHlink>
      <a:srgbClr val="E2960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Organic</Template>
  <TotalTime>4605</TotalTime>
  <Words>1302</Words>
  <Application>Microsoft Office PowerPoint</Application>
  <PresentationFormat>Custom</PresentationFormat>
  <Paragraphs>222</Paragraphs>
  <Slides>1</Slides>
  <Notes>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11" baseType="lpstr">
      <vt:lpstr>Arial Unicode MS</vt:lpstr>
      <vt:lpstr>宋体</vt:lpstr>
      <vt:lpstr>等线</vt:lpstr>
      <vt:lpstr>等线 Light</vt:lpstr>
      <vt:lpstr>Arial</vt:lpstr>
      <vt:lpstr>Calibri</vt:lpstr>
      <vt:lpstr>Calibri Light</vt:lpstr>
      <vt:lpstr>Times New Roman</vt:lpstr>
      <vt:lpstr>Office 主题​​</vt:lpstr>
      <vt:lpstr>CS ChemDraw Drawing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Ma Lirong0102</dc:creator>
  <cp:lastModifiedBy>Santipharp Panmai</cp:lastModifiedBy>
  <cp:revision>74</cp:revision>
  <dcterms:created xsi:type="dcterms:W3CDTF">2022-01-19T05:51:30Z</dcterms:created>
  <dcterms:modified xsi:type="dcterms:W3CDTF">2023-02-18T13:54:36Z</dcterms:modified>
</cp:coreProperties>
</file>