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3"/>
  </p:notesMasterIdLst>
  <p:sldIdLst>
    <p:sldId id="258" r:id="rId2"/>
  </p:sldIdLst>
  <p:sldSz cx="42062400" cy="292608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userDrawn="1">
          <p15:clr>
            <a:srgbClr val="A4A3A4"/>
          </p15:clr>
        </p15:guide>
        <p15:guide id="2" pos="132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o Liang(STA/DFR)" initials="ML" lastIdx="4" clrIdx="0">
    <p:extLst>
      <p:ext uri="{19B8F6BF-5375-455C-9EA6-DF929625EA0E}">
        <p15:presenceInfo xmlns:p15="http://schemas.microsoft.com/office/powerpoint/2012/main" userId="S-1-5-21-4231491025-2922586567-4251205997-88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798A"/>
    <a:srgbClr val="004061"/>
    <a:srgbClr val="1A7DB2"/>
    <a:srgbClr val="1C7EB4"/>
    <a:srgbClr val="633614"/>
    <a:srgbClr val="003F5F"/>
    <a:srgbClr val="005057"/>
    <a:srgbClr val="E87424"/>
    <a:srgbClr val="F99D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65" autoAdjust="0"/>
    <p:restoredTop sz="96424" autoAdjust="0"/>
  </p:normalViewPr>
  <p:slideViewPr>
    <p:cSldViewPr snapToGrid="0">
      <p:cViewPr varScale="1">
        <p:scale>
          <a:sx n="15" d="100"/>
          <a:sy n="15" d="100"/>
        </p:scale>
        <p:origin x="1012" y="48"/>
      </p:cViewPr>
      <p:guideLst>
        <p:guide orient="horz" pos="9216"/>
        <p:guide pos="13248"/>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64" d="100"/>
          <a:sy n="164" d="100"/>
        </p:scale>
        <p:origin x="229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E4E6660-AA27-A246-A42F-186D2C5B86F9}" type="datetimeFigureOut">
              <a:rPr lang="en-US" smtClean="0"/>
              <a:t>4/12/2023</a:t>
            </a:fld>
            <a:endParaRPr lang="en-US" dirty="0"/>
          </a:p>
        </p:txBody>
      </p:sp>
      <p:sp>
        <p:nvSpPr>
          <p:cNvPr id="4" name="Slide Image Placeholder 3"/>
          <p:cNvSpPr>
            <a:spLocks noGrp="1" noRot="1" noChangeAspect="1"/>
          </p:cNvSpPr>
          <p:nvPr>
            <p:ph type="sldImg" idx="2"/>
          </p:nvPr>
        </p:nvSpPr>
        <p:spPr>
          <a:xfrm>
            <a:off x="2909888" y="857250"/>
            <a:ext cx="3324225"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B60075B5-8FAA-9745-8102-704512CA05CC}" type="slidenum">
              <a:rPr lang="en-US" smtClean="0"/>
              <a:t>‹#›</a:t>
            </a:fld>
            <a:endParaRPr lang="en-US" dirty="0"/>
          </a:p>
        </p:txBody>
      </p:sp>
    </p:spTree>
    <p:extLst>
      <p:ext uri="{BB962C8B-B14F-4D97-AF65-F5344CB8AC3E}">
        <p14:creationId xmlns:p14="http://schemas.microsoft.com/office/powerpoint/2010/main" val="653174734"/>
      </p:ext>
    </p:extLst>
  </p:cSld>
  <p:clrMap bg1="lt1" tx1="dk1" bg2="lt2" tx2="dk2" accent1="accent1" accent2="accent2" accent3="accent3" accent4="accent4" accent5="accent5" accent6="accent6" hlink="hlink" folHlink="folHlink"/>
  <p:notesStyle>
    <a:lvl1pPr marL="0" algn="l" defTabSz="787293" rtl="0" eaLnBrk="1" latinLnBrk="0" hangingPunct="1">
      <a:defRPr sz="1034" kern="1200">
        <a:solidFill>
          <a:schemeClr val="tx1"/>
        </a:solidFill>
        <a:latin typeface="+mn-lt"/>
        <a:ea typeface="+mn-ea"/>
        <a:cs typeface="+mn-cs"/>
      </a:defRPr>
    </a:lvl1pPr>
    <a:lvl2pPr marL="393648" algn="l" defTabSz="787293" rtl="0" eaLnBrk="1" latinLnBrk="0" hangingPunct="1">
      <a:defRPr sz="1034" kern="1200">
        <a:solidFill>
          <a:schemeClr val="tx1"/>
        </a:solidFill>
        <a:latin typeface="+mn-lt"/>
        <a:ea typeface="+mn-ea"/>
        <a:cs typeface="+mn-cs"/>
      </a:defRPr>
    </a:lvl2pPr>
    <a:lvl3pPr marL="787293" algn="l" defTabSz="787293" rtl="0" eaLnBrk="1" latinLnBrk="0" hangingPunct="1">
      <a:defRPr sz="1034" kern="1200">
        <a:solidFill>
          <a:schemeClr val="tx1"/>
        </a:solidFill>
        <a:latin typeface="+mn-lt"/>
        <a:ea typeface="+mn-ea"/>
        <a:cs typeface="+mn-cs"/>
      </a:defRPr>
    </a:lvl3pPr>
    <a:lvl4pPr marL="1180941" algn="l" defTabSz="787293" rtl="0" eaLnBrk="1" latinLnBrk="0" hangingPunct="1">
      <a:defRPr sz="1034" kern="1200">
        <a:solidFill>
          <a:schemeClr val="tx1"/>
        </a:solidFill>
        <a:latin typeface="+mn-lt"/>
        <a:ea typeface="+mn-ea"/>
        <a:cs typeface="+mn-cs"/>
      </a:defRPr>
    </a:lvl4pPr>
    <a:lvl5pPr marL="1574588" algn="l" defTabSz="787293" rtl="0" eaLnBrk="1" latinLnBrk="0" hangingPunct="1">
      <a:defRPr sz="1034" kern="1200">
        <a:solidFill>
          <a:schemeClr val="tx1"/>
        </a:solidFill>
        <a:latin typeface="+mn-lt"/>
        <a:ea typeface="+mn-ea"/>
        <a:cs typeface="+mn-cs"/>
      </a:defRPr>
    </a:lvl5pPr>
    <a:lvl6pPr marL="1968235" algn="l" defTabSz="787293" rtl="0" eaLnBrk="1" latinLnBrk="0" hangingPunct="1">
      <a:defRPr sz="1034" kern="1200">
        <a:solidFill>
          <a:schemeClr val="tx1"/>
        </a:solidFill>
        <a:latin typeface="+mn-lt"/>
        <a:ea typeface="+mn-ea"/>
        <a:cs typeface="+mn-cs"/>
      </a:defRPr>
    </a:lvl6pPr>
    <a:lvl7pPr marL="2361882" algn="l" defTabSz="787293" rtl="0" eaLnBrk="1" latinLnBrk="0" hangingPunct="1">
      <a:defRPr sz="1034" kern="1200">
        <a:solidFill>
          <a:schemeClr val="tx1"/>
        </a:solidFill>
        <a:latin typeface="+mn-lt"/>
        <a:ea typeface="+mn-ea"/>
        <a:cs typeface="+mn-cs"/>
      </a:defRPr>
    </a:lvl7pPr>
    <a:lvl8pPr marL="2755530" algn="l" defTabSz="787293" rtl="0" eaLnBrk="1" latinLnBrk="0" hangingPunct="1">
      <a:defRPr sz="1034" kern="1200">
        <a:solidFill>
          <a:schemeClr val="tx1"/>
        </a:solidFill>
        <a:latin typeface="+mn-lt"/>
        <a:ea typeface="+mn-ea"/>
        <a:cs typeface="+mn-cs"/>
      </a:defRPr>
    </a:lvl8pPr>
    <a:lvl9pPr marL="3149175" algn="l" defTabSz="787293" rtl="0" eaLnBrk="1" latinLnBrk="0" hangingPunct="1">
      <a:defRPr sz="103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0075B5-8FAA-9745-8102-704512CA05CC}" type="slidenum">
              <a:rPr lang="en-US" smtClean="0"/>
              <a:t>1</a:t>
            </a:fld>
            <a:endParaRPr lang="en-US" dirty="0"/>
          </a:p>
        </p:txBody>
      </p:sp>
    </p:spTree>
    <p:extLst>
      <p:ext uri="{BB962C8B-B14F-4D97-AF65-F5344CB8AC3E}">
        <p14:creationId xmlns:p14="http://schemas.microsoft.com/office/powerpoint/2010/main" val="1700018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680" y="4788749"/>
            <a:ext cx="35753040" cy="10187093"/>
          </a:xfrm>
        </p:spPr>
        <p:txBody>
          <a:bodyPr anchor="b"/>
          <a:lstStyle>
            <a:lvl1pPr algn="ctr">
              <a:defRPr sz="25600"/>
            </a:lvl1pPr>
          </a:lstStyle>
          <a:p>
            <a:r>
              <a:rPr lang="en-US"/>
              <a:t>Click to edit Master title style</a:t>
            </a:r>
            <a:endParaRPr lang="en-US" dirty="0"/>
          </a:p>
        </p:txBody>
      </p:sp>
      <p:sp>
        <p:nvSpPr>
          <p:cNvPr id="3" name="Subtitle 2"/>
          <p:cNvSpPr>
            <a:spLocks noGrp="1"/>
          </p:cNvSpPr>
          <p:nvPr>
            <p:ph type="subTitle" idx="1"/>
          </p:nvPr>
        </p:nvSpPr>
        <p:spPr>
          <a:xfrm>
            <a:off x="5257800" y="15368695"/>
            <a:ext cx="31546800" cy="7064585"/>
          </a:xfrm>
        </p:spPr>
        <p:txBody>
          <a:bodyPr/>
          <a:lstStyle>
            <a:lvl1pPr marL="0" indent="0" algn="ctr">
              <a:buNone/>
              <a:defRPr sz="10240"/>
            </a:lvl1pPr>
            <a:lvl2pPr marL="1950735" indent="0" algn="ctr">
              <a:buNone/>
              <a:defRPr sz="8533"/>
            </a:lvl2pPr>
            <a:lvl3pPr marL="3901470" indent="0" algn="ctr">
              <a:buNone/>
              <a:defRPr sz="7680"/>
            </a:lvl3pPr>
            <a:lvl4pPr marL="5852206" indent="0" algn="ctr">
              <a:buNone/>
              <a:defRPr sz="6827"/>
            </a:lvl4pPr>
            <a:lvl5pPr marL="7802941" indent="0" algn="ctr">
              <a:buNone/>
              <a:defRPr sz="6827"/>
            </a:lvl5pPr>
            <a:lvl6pPr marL="9753676" indent="0" algn="ctr">
              <a:buNone/>
              <a:defRPr sz="6827"/>
            </a:lvl6pPr>
            <a:lvl7pPr marL="11704411" indent="0" algn="ctr">
              <a:buNone/>
              <a:defRPr sz="6827"/>
            </a:lvl7pPr>
            <a:lvl8pPr marL="13655147" indent="0" algn="ctr">
              <a:buNone/>
              <a:defRPr sz="6827"/>
            </a:lvl8pPr>
            <a:lvl9pPr marL="15605882" indent="0" algn="ctr">
              <a:buNone/>
              <a:defRPr sz="682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20132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01653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100907" y="1557867"/>
            <a:ext cx="9069705"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91792" y="1557867"/>
            <a:ext cx="26683335" cy="2479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62656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666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08552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69885" y="7294888"/>
            <a:ext cx="36278820" cy="12171678"/>
          </a:xfrm>
        </p:spPr>
        <p:txBody>
          <a:bodyPr anchor="b"/>
          <a:lstStyle>
            <a:lvl1pPr>
              <a:defRPr sz="25600"/>
            </a:lvl1pPr>
          </a:lstStyle>
          <a:p>
            <a:r>
              <a:rPr lang="en-US"/>
              <a:t>Click to edit Master title style</a:t>
            </a:r>
            <a:endParaRPr lang="en-US" dirty="0"/>
          </a:p>
        </p:txBody>
      </p:sp>
      <p:sp>
        <p:nvSpPr>
          <p:cNvPr id="3" name="Text Placeholder 2"/>
          <p:cNvSpPr>
            <a:spLocks noGrp="1"/>
          </p:cNvSpPr>
          <p:nvPr>
            <p:ph type="body" idx="1"/>
          </p:nvPr>
        </p:nvSpPr>
        <p:spPr>
          <a:xfrm>
            <a:off x="2869885" y="19581715"/>
            <a:ext cx="36278820" cy="6400798"/>
          </a:xfrm>
        </p:spPr>
        <p:txBody>
          <a:bodyPr/>
          <a:lstStyle>
            <a:lvl1pPr marL="0" indent="0">
              <a:buNone/>
              <a:defRPr sz="10240">
                <a:solidFill>
                  <a:schemeClr val="tx1"/>
                </a:solidFill>
              </a:defRPr>
            </a:lvl1pPr>
            <a:lvl2pPr marL="1950735" indent="0">
              <a:buNone/>
              <a:defRPr sz="8533">
                <a:solidFill>
                  <a:schemeClr val="tx1">
                    <a:tint val="75000"/>
                  </a:schemeClr>
                </a:solidFill>
              </a:defRPr>
            </a:lvl2pPr>
            <a:lvl3pPr marL="3901470" indent="0">
              <a:buNone/>
              <a:defRPr sz="7680">
                <a:solidFill>
                  <a:schemeClr val="tx1">
                    <a:tint val="75000"/>
                  </a:schemeClr>
                </a:solidFill>
              </a:defRPr>
            </a:lvl3pPr>
            <a:lvl4pPr marL="5852206" indent="0">
              <a:buNone/>
              <a:defRPr sz="6827">
                <a:solidFill>
                  <a:schemeClr val="tx1">
                    <a:tint val="75000"/>
                  </a:schemeClr>
                </a:solidFill>
              </a:defRPr>
            </a:lvl4pPr>
            <a:lvl5pPr marL="7802941" indent="0">
              <a:buNone/>
              <a:defRPr sz="6827">
                <a:solidFill>
                  <a:schemeClr val="tx1">
                    <a:tint val="75000"/>
                  </a:schemeClr>
                </a:solidFill>
              </a:defRPr>
            </a:lvl5pPr>
            <a:lvl6pPr marL="9753676" indent="0">
              <a:buNone/>
              <a:defRPr sz="6827">
                <a:solidFill>
                  <a:schemeClr val="tx1">
                    <a:tint val="75000"/>
                  </a:schemeClr>
                </a:solidFill>
              </a:defRPr>
            </a:lvl6pPr>
            <a:lvl7pPr marL="11704411" indent="0">
              <a:buNone/>
              <a:defRPr sz="6827">
                <a:solidFill>
                  <a:schemeClr val="tx1">
                    <a:tint val="75000"/>
                  </a:schemeClr>
                </a:solidFill>
              </a:defRPr>
            </a:lvl7pPr>
            <a:lvl8pPr marL="13655147" indent="0">
              <a:buNone/>
              <a:defRPr sz="6827">
                <a:solidFill>
                  <a:schemeClr val="tx1">
                    <a:tint val="75000"/>
                  </a:schemeClr>
                </a:solidFill>
              </a:defRPr>
            </a:lvl8pPr>
            <a:lvl9pPr marL="15605882" indent="0">
              <a:buNone/>
              <a:defRPr sz="682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0380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891790" y="7789333"/>
            <a:ext cx="1787652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294090" y="7789333"/>
            <a:ext cx="1787652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1720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7269" y="1557873"/>
            <a:ext cx="3627882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897273" y="7172962"/>
            <a:ext cx="17794364" cy="3515358"/>
          </a:xfrm>
        </p:spPr>
        <p:txBody>
          <a:bodyPr anchor="b"/>
          <a:lstStyle>
            <a:lvl1pPr marL="0" indent="0">
              <a:buNone/>
              <a:defRPr sz="10240" b="1"/>
            </a:lvl1pPr>
            <a:lvl2pPr marL="1950735" indent="0">
              <a:buNone/>
              <a:defRPr sz="8533" b="1"/>
            </a:lvl2pPr>
            <a:lvl3pPr marL="3901470" indent="0">
              <a:buNone/>
              <a:defRPr sz="7680" b="1"/>
            </a:lvl3pPr>
            <a:lvl4pPr marL="5852206" indent="0">
              <a:buNone/>
              <a:defRPr sz="6827" b="1"/>
            </a:lvl4pPr>
            <a:lvl5pPr marL="7802941" indent="0">
              <a:buNone/>
              <a:defRPr sz="6827" b="1"/>
            </a:lvl5pPr>
            <a:lvl6pPr marL="9753676" indent="0">
              <a:buNone/>
              <a:defRPr sz="6827" b="1"/>
            </a:lvl6pPr>
            <a:lvl7pPr marL="11704411" indent="0">
              <a:buNone/>
              <a:defRPr sz="6827" b="1"/>
            </a:lvl7pPr>
            <a:lvl8pPr marL="13655147" indent="0">
              <a:buNone/>
              <a:defRPr sz="6827" b="1"/>
            </a:lvl8pPr>
            <a:lvl9pPr marL="15605882" indent="0">
              <a:buNone/>
              <a:defRPr sz="6827" b="1"/>
            </a:lvl9pPr>
          </a:lstStyle>
          <a:p>
            <a:pPr lvl="0"/>
            <a:r>
              <a:rPr lang="en-US"/>
              <a:t>Click to edit Master text styles</a:t>
            </a:r>
          </a:p>
        </p:txBody>
      </p:sp>
      <p:sp>
        <p:nvSpPr>
          <p:cNvPr id="4" name="Content Placeholder 3"/>
          <p:cNvSpPr>
            <a:spLocks noGrp="1"/>
          </p:cNvSpPr>
          <p:nvPr>
            <p:ph sz="half" idx="2"/>
          </p:nvPr>
        </p:nvSpPr>
        <p:spPr>
          <a:xfrm>
            <a:off x="2897273" y="10688320"/>
            <a:ext cx="177943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294092" y="7172962"/>
            <a:ext cx="17881999" cy="3515358"/>
          </a:xfrm>
        </p:spPr>
        <p:txBody>
          <a:bodyPr anchor="b"/>
          <a:lstStyle>
            <a:lvl1pPr marL="0" indent="0">
              <a:buNone/>
              <a:defRPr sz="10240" b="1"/>
            </a:lvl1pPr>
            <a:lvl2pPr marL="1950735" indent="0">
              <a:buNone/>
              <a:defRPr sz="8533" b="1"/>
            </a:lvl2pPr>
            <a:lvl3pPr marL="3901470" indent="0">
              <a:buNone/>
              <a:defRPr sz="7680" b="1"/>
            </a:lvl3pPr>
            <a:lvl4pPr marL="5852206" indent="0">
              <a:buNone/>
              <a:defRPr sz="6827" b="1"/>
            </a:lvl4pPr>
            <a:lvl5pPr marL="7802941" indent="0">
              <a:buNone/>
              <a:defRPr sz="6827" b="1"/>
            </a:lvl5pPr>
            <a:lvl6pPr marL="9753676" indent="0">
              <a:buNone/>
              <a:defRPr sz="6827" b="1"/>
            </a:lvl6pPr>
            <a:lvl7pPr marL="11704411" indent="0">
              <a:buNone/>
              <a:defRPr sz="6827" b="1"/>
            </a:lvl7pPr>
            <a:lvl8pPr marL="13655147" indent="0">
              <a:buNone/>
              <a:defRPr sz="6827" b="1"/>
            </a:lvl8pPr>
            <a:lvl9pPr marL="15605882" indent="0">
              <a:buNone/>
              <a:defRPr sz="6827" b="1"/>
            </a:lvl9pPr>
          </a:lstStyle>
          <a:p>
            <a:pPr lvl="0"/>
            <a:r>
              <a:rPr lang="en-US"/>
              <a:t>Click to edit Master text styles</a:t>
            </a:r>
          </a:p>
        </p:txBody>
      </p:sp>
      <p:sp>
        <p:nvSpPr>
          <p:cNvPr id="6" name="Content Placeholder 5"/>
          <p:cNvSpPr>
            <a:spLocks noGrp="1"/>
          </p:cNvSpPr>
          <p:nvPr>
            <p:ph sz="quarter" idx="4"/>
          </p:nvPr>
        </p:nvSpPr>
        <p:spPr>
          <a:xfrm>
            <a:off x="21294092" y="10688320"/>
            <a:ext cx="17881999"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3376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9419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5764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97269" y="1950720"/>
            <a:ext cx="13566219" cy="6827520"/>
          </a:xfrm>
        </p:spPr>
        <p:txBody>
          <a:bodyPr anchor="b"/>
          <a:lstStyle>
            <a:lvl1pPr>
              <a:defRPr sz="13653"/>
            </a:lvl1pPr>
          </a:lstStyle>
          <a:p>
            <a:r>
              <a:rPr lang="en-US"/>
              <a:t>Click to edit Master title style</a:t>
            </a:r>
            <a:endParaRPr lang="en-US" dirty="0"/>
          </a:p>
        </p:txBody>
      </p:sp>
      <p:sp>
        <p:nvSpPr>
          <p:cNvPr id="3" name="Content Placeholder 2"/>
          <p:cNvSpPr>
            <a:spLocks noGrp="1"/>
          </p:cNvSpPr>
          <p:nvPr>
            <p:ph idx="1"/>
          </p:nvPr>
        </p:nvSpPr>
        <p:spPr>
          <a:xfrm>
            <a:off x="17881999" y="4213020"/>
            <a:ext cx="21294090" cy="20794133"/>
          </a:xfrm>
        </p:spPr>
        <p:txBody>
          <a:bodyPr/>
          <a:lstStyle>
            <a:lvl1pPr>
              <a:defRPr sz="13653"/>
            </a:lvl1pPr>
            <a:lvl2pPr>
              <a:defRPr sz="11947"/>
            </a:lvl2pPr>
            <a:lvl3pPr>
              <a:defRPr sz="10240"/>
            </a:lvl3pPr>
            <a:lvl4pPr>
              <a:defRPr sz="8533"/>
            </a:lvl4pPr>
            <a:lvl5pPr>
              <a:defRPr sz="8533"/>
            </a:lvl5pPr>
            <a:lvl6pPr>
              <a:defRPr sz="8533"/>
            </a:lvl6pPr>
            <a:lvl7pPr>
              <a:defRPr sz="8533"/>
            </a:lvl7pPr>
            <a:lvl8pPr>
              <a:defRPr sz="8533"/>
            </a:lvl8pPr>
            <a:lvl9pPr>
              <a:defRPr sz="85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97269" y="8778240"/>
            <a:ext cx="13566219" cy="16262775"/>
          </a:xfrm>
        </p:spPr>
        <p:txBody>
          <a:bodyPr/>
          <a:lstStyle>
            <a:lvl1pPr marL="0" indent="0">
              <a:buNone/>
              <a:defRPr sz="6827"/>
            </a:lvl1pPr>
            <a:lvl2pPr marL="1950735" indent="0">
              <a:buNone/>
              <a:defRPr sz="5973"/>
            </a:lvl2pPr>
            <a:lvl3pPr marL="3901470" indent="0">
              <a:buNone/>
              <a:defRPr sz="5120"/>
            </a:lvl3pPr>
            <a:lvl4pPr marL="5852206" indent="0">
              <a:buNone/>
              <a:defRPr sz="4267"/>
            </a:lvl4pPr>
            <a:lvl5pPr marL="7802941" indent="0">
              <a:buNone/>
              <a:defRPr sz="4267"/>
            </a:lvl5pPr>
            <a:lvl6pPr marL="9753676" indent="0">
              <a:buNone/>
              <a:defRPr sz="4267"/>
            </a:lvl6pPr>
            <a:lvl7pPr marL="11704411" indent="0">
              <a:buNone/>
              <a:defRPr sz="4267"/>
            </a:lvl7pPr>
            <a:lvl8pPr marL="13655147" indent="0">
              <a:buNone/>
              <a:defRPr sz="4267"/>
            </a:lvl8pPr>
            <a:lvl9pPr marL="15605882" indent="0">
              <a:buNone/>
              <a:defRPr sz="426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8785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97269" y="1950720"/>
            <a:ext cx="13566219" cy="6827520"/>
          </a:xfrm>
        </p:spPr>
        <p:txBody>
          <a:bodyPr anchor="b"/>
          <a:lstStyle>
            <a:lvl1pPr>
              <a:defRPr sz="13653"/>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81999" y="4213020"/>
            <a:ext cx="21294090" cy="20794133"/>
          </a:xfrm>
        </p:spPr>
        <p:txBody>
          <a:bodyPr anchor="t"/>
          <a:lstStyle>
            <a:lvl1pPr marL="0" indent="0">
              <a:buNone/>
              <a:defRPr sz="13653"/>
            </a:lvl1pPr>
            <a:lvl2pPr marL="1950735" indent="0">
              <a:buNone/>
              <a:defRPr sz="11947"/>
            </a:lvl2pPr>
            <a:lvl3pPr marL="3901470" indent="0">
              <a:buNone/>
              <a:defRPr sz="10240"/>
            </a:lvl3pPr>
            <a:lvl4pPr marL="5852206" indent="0">
              <a:buNone/>
              <a:defRPr sz="8533"/>
            </a:lvl4pPr>
            <a:lvl5pPr marL="7802941" indent="0">
              <a:buNone/>
              <a:defRPr sz="8533"/>
            </a:lvl5pPr>
            <a:lvl6pPr marL="9753676" indent="0">
              <a:buNone/>
              <a:defRPr sz="8533"/>
            </a:lvl6pPr>
            <a:lvl7pPr marL="11704411" indent="0">
              <a:buNone/>
              <a:defRPr sz="8533"/>
            </a:lvl7pPr>
            <a:lvl8pPr marL="13655147" indent="0">
              <a:buNone/>
              <a:defRPr sz="8533"/>
            </a:lvl8pPr>
            <a:lvl9pPr marL="15605882" indent="0">
              <a:buNone/>
              <a:defRPr sz="8533"/>
            </a:lvl9pPr>
          </a:lstStyle>
          <a:p>
            <a:r>
              <a:rPr lang="en-US" dirty="0"/>
              <a:t>Click icon to add picture</a:t>
            </a:r>
          </a:p>
        </p:txBody>
      </p:sp>
      <p:sp>
        <p:nvSpPr>
          <p:cNvPr id="4" name="Text Placeholder 3"/>
          <p:cNvSpPr>
            <a:spLocks noGrp="1"/>
          </p:cNvSpPr>
          <p:nvPr>
            <p:ph type="body" sz="half" idx="2"/>
          </p:nvPr>
        </p:nvSpPr>
        <p:spPr>
          <a:xfrm>
            <a:off x="2897269" y="8778240"/>
            <a:ext cx="13566219" cy="16262775"/>
          </a:xfrm>
        </p:spPr>
        <p:txBody>
          <a:bodyPr/>
          <a:lstStyle>
            <a:lvl1pPr marL="0" indent="0">
              <a:buNone/>
              <a:defRPr sz="6827"/>
            </a:lvl1pPr>
            <a:lvl2pPr marL="1950735" indent="0">
              <a:buNone/>
              <a:defRPr sz="5973"/>
            </a:lvl2pPr>
            <a:lvl3pPr marL="3901470" indent="0">
              <a:buNone/>
              <a:defRPr sz="5120"/>
            </a:lvl3pPr>
            <a:lvl4pPr marL="5852206" indent="0">
              <a:buNone/>
              <a:defRPr sz="4267"/>
            </a:lvl4pPr>
            <a:lvl5pPr marL="7802941" indent="0">
              <a:buNone/>
              <a:defRPr sz="4267"/>
            </a:lvl5pPr>
            <a:lvl6pPr marL="9753676" indent="0">
              <a:buNone/>
              <a:defRPr sz="4267"/>
            </a:lvl6pPr>
            <a:lvl7pPr marL="11704411" indent="0">
              <a:buNone/>
              <a:defRPr sz="4267"/>
            </a:lvl7pPr>
            <a:lvl8pPr marL="13655147" indent="0">
              <a:buNone/>
              <a:defRPr sz="4267"/>
            </a:lvl8pPr>
            <a:lvl9pPr marL="15605882" indent="0">
              <a:buNone/>
              <a:defRPr sz="426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55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91790" y="1557873"/>
            <a:ext cx="3627882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891790" y="7789333"/>
            <a:ext cx="3627882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891790" y="27120433"/>
            <a:ext cx="9464040" cy="1557867"/>
          </a:xfrm>
          <a:prstGeom prst="rect">
            <a:avLst/>
          </a:prstGeom>
        </p:spPr>
        <p:txBody>
          <a:bodyPr vert="horz" lIns="91440" tIns="45720" rIns="91440" bIns="45720" rtlCol="0" anchor="ctr"/>
          <a:lstStyle>
            <a:lvl1pPr algn="l">
              <a:defRPr sz="5120">
                <a:solidFill>
                  <a:schemeClr val="tx1">
                    <a:tint val="75000"/>
                  </a:schemeClr>
                </a:solidFill>
              </a:defRPr>
            </a:lvl1pPr>
          </a:lstStyle>
          <a:p>
            <a:fld id="{C764DE79-268F-4C1A-8933-263129D2AF90}" type="datetimeFigureOut">
              <a:rPr lang="en-US" smtClean="0"/>
              <a:t>4/12/2023</a:t>
            </a:fld>
            <a:endParaRPr lang="en-US" dirty="0"/>
          </a:p>
        </p:txBody>
      </p:sp>
      <p:sp>
        <p:nvSpPr>
          <p:cNvPr id="5" name="Footer Placeholder 4"/>
          <p:cNvSpPr>
            <a:spLocks noGrp="1"/>
          </p:cNvSpPr>
          <p:nvPr>
            <p:ph type="ftr" sz="quarter" idx="3"/>
          </p:nvPr>
        </p:nvSpPr>
        <p:spPr>
          <a:xfrm>
            <a:off x="13933170" y="27120433"/>
            <a:ext cx="14196060" cy="1557867"/>
          </a:xfrm>
          <a:prstGeom prst="rect">
            <a:avLst/>
          </a:prstGeom>
        </p:spPr>
        <p:txBody>
          <a:bodyPr vert="horz" lIns="91440" tIns="45720" rIns="91440" bIns="45720" rtlCol="0" anchor="ctr"/>
          <a:lstStyle>
            <a:lvl1pPr algn="ctr">
              <a:defRPr sz="51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9706570" y="27120433"/>
            <a:ext cx="9464040" cy="1557867"/>
          </a:xfrm>
          <a:prstGeom prst="rect">
            <a:avLst/>
          </a:prstGeom>
        </p:spPr>
        <p:txBody>
          <a:bodyPr vert="horz" lIns="91440" tIns="45720" rIns="91440" bIns="45720" rtlCol="0" anchor="ctr"/>
          <a:lstStyle>
            <a:lvl1pPr algn="r">
              <a:defRPr sz="5120">
                <a:solidFill>
                  <a:schemeClr val="tx1">
                    <a:tint val="75000"/>
                  </a:schemeClr>
                </a:solidFill>
              </a:defRPr>
            </a:lvl1pPr>
          </a:lstStyle>
          <a:p>
            <a:fld id="{48F63A3B-78C7-47BE-AE5E-E10140E04643}" type="slidenum">
              <a:rPr lang="en-US" smtClean="0"/>
              <a:t>‹#›</a:t>
            </a:fld>
            <a:endParaRPr lang="en-US" dirty="0"/>
          </a:p>
        </p:txBody>
      </p:sp>
      <p:pic>
        <p:nvPicPr>
          <p:cNvPr id="7" name="Picture 6">
            <a:extLst>
              <a:ext uri="{FF2B5EF4-FFF2-40B4-BE49-F238E27FC236}">
                <a16:creationId xmlns:a16="http://schemas.microsoft.com/office/drawing/2014/main" id="{DBDC909A-B3DE-8284-52FE-4C0E3D64EE4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42062400" cy="6812181"/>
          </a:xfrm>
          <a:prstGeom prst="rect">
            <a:avLst/>
          </a:prstGeom>
        </p:spPr>
      </p:pic>
    </p:spTree>
    <p:extLst>
      <p:ext uri="{BB962C8B-B14F-4D97-AF65-F5344CB8AC3E}">
        <p14:creationId xmlns:p14="http://schemas.microsoft.com/office/powerpoint/2010/main" val="67570037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3901470" rtl="0" eaLnBrk="1" latinLnBrk="0" hangingPunct="1">
        <a:lnSpc>
          <a:spcPct val="90000"/>
        </a:lnSpc>
        <a:spcBef>
          <a:spcPct val="0"/>
        </a:spcBef>
        <a:buNone/>
        <a:defRPr sz="18773" kern="1200">
          <a:solidFill>
            <a:schemeClr val="tx1"/>
          </a:solidFill>
          <a:latin typeface="+mj-lt"/>
          <a:ea typeface="+mj-ea"/>
          <a:cs typeface="+mj-cs"/>
        </a:defRPr>
      </a:lvl1pPr>
    </p:titleStyle>
    <p:bodyStyle>
      <a:lvl1pPr marL="975368" indent="-975368" algn="l" defTabSz="3901470" rtl="0" eaLnBrk="1" latinLnBrk="0" hangingPunct="1">
        <a:lnSpc>
          <a:spcPct val="90000"/>
        </a:lnSpc>
        <a:spcBef>
          <a:spcPts val="4267"/>
        </a:spcBef>
        <a:buFont typeface="Arial" panose="020B0604020202020204" pitchFamily="34" charset="0"/>
        <a:buChar char="•"/>
        <a:defRPr sz="11947" kern="1200">
          <a:solidFill>
            <a:schemeClr val="tx1"/>
          </a:solidFill>
          <a:latin typeface="+mn-lt"/>
          <a:ea typeface="+mn-ea"/>
          <a:cs typeface="+mn-cs"/>
        </a:defRPr>
      </a:lvl1pPr>
      <a:lvl2pPr marL="2926103" indent="-975368" algn="l" defTabSz="3901470" rtl="0" eaLnBrk="1" latinLnBrk="0" hangingPunct="1">
        <a:lnSpc>
          <a:spcPct val="90000"/>
        </a:lnSpc>
        <a:spcBef>
          <a:spcPts val="2133"/>
        </a:spcBef>
        <a:buFont typeface="Arial" panose="020B0604020202020204" pitchFamily="34" charset="0"/>
        <a:buChar char="•"/>
        <a:defRPr sz="10240" kern="1200">
          <a:solidFill>
            <a:schemeClr val="tx1"/>
          </a:solidFill>
          <a:latin typeface="+mn-lt"/>
          <a:ea typeface="+mn-ea"/>
          <a:cs typeface="+mn-cs"/>
        </a:defRPr>
      </a:lvl2pPr>
      <a:lvl3pPr marL="4876838" indent="-975368" algn="l" defTabSz="3901470" rtl="0" eaLnBrk="1" latinLnBrk="0" hangingPunct="1">
        <a:lnSpc>
          <a:spcPct val="90000"/>
        </a:lnSpc>
        <a:spcBef>
          <a:spcPts val="2133"/>
        </a:spcBef>
        <a:buFont typeface="Arial" panose="020B0604020202020204" pitchFamily="34" charset="0"/>
        <a:buChar char="•"/>
        <a:defRPr sz="8533" kern="1200">
          <a:solidFill>
            <a:schemeClr val="tx1"/>
          </a:solidFill>
          <a:latin typeface="+mn-lt"/>
          <a:ea typeface="+mn-ea"/>
          <a:cs typeface="+mn-cs"/>
        </a:defRPr>
      </a:lvl3pPr>
      <a:lvl4pPr marL="6827573"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4pPr>
      <a:lvl5pPr marL="8778309"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5pPr>
      <a:lvl6pPr marL="10729044"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6pPr>
      <a:lvl7pPr marL="12679779"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7pPr>
      <a:lvl8pPr marL="14630514"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8pPr>
      <a:lvl9pPr marL="16581250"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9pPr>
    </p:bodyStyle>
    <p:otherStyle>
      <a:defPPr>
        <a:defRPr lang="en-US"/>
      </a:defPPr>
      <a:lvl1pPr marL="0" algn="l" defTabSz="3901470" rtl="0" eaLnBrk="1" latinLnBrk="0" hangingPunct="1">
        <a:defRPr sz="7680" kern="1200">
          <a:solidFill>
            <a:schemeClr val="tx1"/>
          </a:solidFill>
          <a:latin typeface="+mn-lt"/>
          <a:ea typeface="+mn-ea"/>
          <a:cs typeface="+mn-cs"/>
        </a:defRPr>
      </a:lvl1pPr>
      <a:lvl2pPr marL="1950735" algn="l" defTabSz="3901470" rtl="0" eaLnBrk="1" latinLnBrk="0" hangingPunct="1">
        <a:defRPr sz="7680" kern="1200">
          <a:solidFill>
            <a:schemeClr val="tx1"/>
          </a:solidFill>
          <a:latin typeface="+mn-lt"/>
          <a:ea typeface="+mn-ea"/>
          <a:cs typeface="+mn-cs"/>
        </a:defRPr>
      </a:lvl2pPr>
      <a:lvl3pPr marL="3901470" algn="l" defTabSz="3901470" rtl="0" eaLnBrk="1" latinLnBrk="0" hangingPunct="1">
        <a:defRPr sz="7680" kern="1200">
          <a:solidFill>
            <a:schemeClr val="tx1"/>
          </a:solidFill>
          <a:latin typeface="+mn-lt"/>
          <a:ea typeface="+mn-ea"/>
          <a:cs typeface="+mn-cs"/>
        </a:defRPr>
      </a:lvl3pPr>
      <a:lvl4pPr marL="5852206" algn="l" defTabSz="3901470" rtl="0" eaLnBrk="1" latinLnBrk="0" hangingPunct="1">
        <a:defRPr sz="7680" kern="1200">
          <a:solidFill>
            <a:schemeClr val="tx1"/>
          </a:solidFill>
          <a:latin typeface="+mn-lt"/>
          <a:ea typeface="+mn-ea"/>
          <a:cs typeface="+mn-cs"/>
        </a:defRPr>
      </a:lvl4pPr>
      <a:lvl5pPr marL="7802941" algn="l" defTabSz="3901470" rtl="0" eaLnBrk="1" latinLnBrk="0" hangingPunct="1">
        <a:defRPr sz="7680" kern="1200">
          <a:solidFill>
            <a:schemeClr val="tx1"/>
          </a:solidFill>
          <a:latin typeface="+mn-lt"/>
          <a:ea typeface="+mn-ea"/>
          <a:cs typeface="+mn-cs"/>
        </a:defRPr>
      </a:lvl5pPr>
      <a:lvl6pPr marL="9753676" algn="l" defTabSz="3901470" rtl="0" eaLnBrk="1" latinLnBrk="0" hangingPunct="1">
        <a:defRPr sz="7680" kern="1200">
          <a:solidFill>
            <a:schemeClr val="tx1"/>
          </a:solidFill>
          <a:latin typeface="+mn-lt"/>
          <a:ea typeface="+mn-ea"/>
          <a:cs typeface="+mn-cs"/>
        </a:defRPr>
      </a:lvl6pPr>
      <a:lvl7pPr marL="11704411" algn="l" defTabSz="3901470" rtl="0" eaLnBrk="1" latinLnBrk="0" hangingPunct="1">
        <a:defRPr sz="7680" kern="1200">
          <a:solidFill>
            <a:schemeClr val="tx1"/>
          </a:solidFill>
          <a:latin typeface="+mn-lt"/>
          <a:ea typeface="+mn-ea"/>
          <a:cs typeface="+mn-cs"/>
        </a:defRPr>
      </a:lvl7pPr>
      <a:lvl8pPr marL="13655147" algn="l" defTabSz="3901470" rtl="0" eaLnBrk="1" latinLnBrk="0" hangingPunct="1">
        <a:defRPr sz="7680" kern="1200">
          <a:solidFill>
            <a:schemeClr val="tx1"/>
          </a:solidFill>
          <a:latin typeface="+mn-lt"/>
          <a:ea typeface="+mn-ea"/>
          <a:cs typeface="+mn-cs"/>
        </a:defRPr>
      </a:lvl8pPr>
      <a:lvl9pPr marL="15605882" algn="l" defTabSz="3901470" rtl="0" eaLnBrk="1" latinLnBrk="0" hangingPunct="1">
        <a:defRPr sz="76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0"/>
          <p:cNvSpPr>
            <a:spLocks noChangeArrowheads="1"/>
          </p:cNvSpPr>
          <p:nvPr/>
        </p:nvSpPr>
        <p:spPr bwMode="auto">
          <a:xfrm>
            <a:off x="10215352" y="5320903"/>
            <a:ext cx="24047447" cy="22329764"/>
          </a:xfrm>
          <a:prstGeom prst="rect">
            <a:avLst/>
          </a:prstGeom>
          <a:solidFill>
            <a:schemeClr val="bg1">
              <a:lumMod val="65000"/>
              <a:alpha val="20000"/>
            </a:schemeClr>
          </a:solidFill>
          <a:ln w="12700">
            <a:solidFill>
              <a:schemeClr val="bg1">
                <a:lumMod val="50000"/>
              </a:schemeClr>
            </a:solidFill>
            <a:miter lim="800000"/>
            <a:headEnd/>
            <a:tailEnd/>
          </a:ln>
          <a:effectLst/>
        </p:spPr>
        <p:txBody>
          <a:bodyPr lIns="359608" tIns="359608" rIns="359608" bIns="359608" numCol="2" spcCol="720685"/>
          <a:lstStyle/>
          <a:p>
            <a:pPr defTabSz="911690" eaLnBrk="0" hangingPunct="0">
              <a:spcBef>
                <a:spcPct val="50000"/>
              </a:spcBef>
            </a:pPr>
            <a:r>
              <a:rPr lang="en-US" sz="5267" b="1" cap="all" dirty="0">
                <a:solidFill>
                  <a:schemeClr val="accent1"/>
                </a:solidFill>
              </a:rPr>
              <a:t>Result(S)</a:t>
            </a:r>
          </a:p>
          <a:p>
            <a:pPr defTabSz="911690" eaLnBrk="0" hangingPunct="0">
              <a:spcBef>
                <a:spcPct val="50000"/>
              </a:spcBef>
            </a:pPr>
            <a:endParaRPr lang="en-AU" sz="2627" dirty="0">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18"/>
          <p:cNvSpPr>
            <a:spLocks noChangeArrowheads="1"/>
          </p:cNvSpPr>
          <p:nvPr/>
        </p:nvSpPr>
        <p:spPr bwMode="auto">
          <a:xfrm>
            <a:off x="690681" y="5320903"/>
            <a:ext cx="9242034" cy="11884759"/>
          </a:xfrm>
          <a:prstGeom prst="rect">
            <a:avLst/>
          </a:prstGeom>
          <a:solidFill>
            <a:schemeClr val="bg1">
              <a:lumMod val="65000"/>
              <a:alpha val="20000"/>
            </a:schemeClr>
          </a:solidFill>
          <a:ln w="12700">
            <a:solidFill>
              <a:schemeClr val="bg1">
                <a:lumMod val="50000"/>
              </a:schemeClr>
            </a:solidFill>
          </a:ln>
          <a:effectLst/>
        </p:spPr>
        <p:txBody>
          <a:bodyPr lIns="359608" tIns="359608" rIns="359608" bIns="359608"/>
          <a:lstStyle/>
          <a:p>
            <a:pPr defTabSz="911690" eaLnBrk="0" hangingPunct="0">
              <a:spcBef>
                <a:spcPct val="50000"/>
              </a:spcBef>
            </a:pPr>
            <a:r>
              <a:rPr lang="en-US" sz="5267" b="1" cap="all" dirty="0">
                <a:solidFill>
                  <a:schemeClr val="accent1"/>
                </a:solidFill>
              </a:rPr>
              <a:t>PURPOSE</a:t>
            </a:r>
          </a:p>
          <a:p>
            <a:pPr defTabSz="911690" eaLnBrk="0" hangingPunct="0">
              <a:spcBef>
                <a:spcPct val="50000"/>
              </a:spcBef>
            </a:pPr>
            <a:endParaRPr lang="en-CA" sz="2681" dirty="0"/>
          </a:p>
          <a:p>
            <a:pPr defTabSz="911690"/>
            <a:endParaRPr lang="en-AU" sz="2873" dirty="0">
              <a:solidFill>
                <a:srgbClr val="003152"/>
              </a:solidFill>
              <a:latin typeface="Arial" charset="0"/>
            </a:endParaRPr>
          </a:p>
        </p:txBody>
      </p:sp>
      <p:sp>
        <p:nvSpPr>
          <p:cNvPr id="4" name="Rectangle 19"/>
          <p:cNvSpPr>
            <a:spLocks noChangeArrowheads="1"/>
          </p:cNvSpPr>
          <p:nvPr/>
        </p:nvSpPr>
        <p:spPr bwMode="auto">
          <a:xfrm>
            <a:off x="34557842" y="5320906"/>
            <a:ext cx="6810912" cy="12559363"/>
          </a:xfrm>
          <a:prstGeom prst="rect">
            <a:avLst/>
          </a:prstGeom>
          <a:solidFill>
            <a:schemeClr val="bg1">
              <a:lumMod val="65000"/>
              <a:alpha val="20000"/>
            </a:schemeClr>
          </a:solidFill>
          <a:ln w="12700">
            <a:solidFill>
              <a:schemeClr val="bg1">
                <a:lumMod val="50000"/>
              </a:schemeClr>
            </a:solidFill>
            <a:miter lim="800000"/>
            <a:headEnd/>
            <a:tailEnd/>
          </a:ln>
          <a:effectLst/>
        </p:spPr>
        <p:txBody>
          <a:bodyPr lIns="359608" tIns="359608" rIns="359608" bIns="359608"/>
          <a:lstStyle/>
          <a:p>
            <a:pPr defTabSz="911690" eaLnBrk="0" hangingPunct="0">
              <a:spcBef>
                <a:spcPct val="50000"/>
              </a:spcBef>
            </a:pPr>
            <a:r>
              <a:rPr lang="en-US" sz="5267" b="1" cap="all" dirty="0">
                <a:solidFill>
                  <a:schemeClr val="accent1"/>
                </a:solidFill>
              </a:rPr>
              <a:t>Conclusion(S)</a:t>
            </a:r>
          </a:p>
          <a:p>
            <a:pPr defTabSz="911690"/>
            <a:endParaRPr lang="en-US" sz="2627" dirty="0">
              <a:latin typeface="Arial" panose="020B0604020202020204" pitchFamily="34" charset="0"/>
              <a:ea typeface="Arial Unicode MS" panose="020B0604020202020204" pitchFamily="34" charset="-122"/>
              <a:cs typeface="Arial" panose="020B0604020202020204" pitchFamily="34" charset="0"/>
            </a:endParaRPr>
          </a:p>
          <a:p>
            <a:pPr defTabSz="911690"/>
            <a:endParaRPr lang="en-US" sz="2627" dirty="0">
              <a:latin typeface="Arial" panose="020B0604020202020204" pitchFamily="34" charset="0"/>
              <a:ea typeface="Arial Unicode MS" panose="020B0604020202020204" pitchFamily="34" charset="-122"/>
              <a:cs typeface="Arial" panose="020B0604020202020204" pitchFamily="34" charset="0"/>
            </a:endParaRPr>
          </a:p>
        </p:txBody>
      </p:sp>
      <p:sp>
        <p:nvSpPr>
          <p:cNvPr id="5" name="Rectangle 21"/>
          <p:cNvSpPr>
            <a:spLocks noChangeArrowheads="1"/>
          </p:cNvSpPr>
          <p:nvPr/>
        </p:nvSpPr>
        <p:spPr bwMode="auto">
          <a:xfrm>
            <a:off x="688046" y="17538768"/>
            <a:ext cx="9244669" cy="10111898"/>
          </a:xfrm>
          <a:prstGeom prst="rect">
            <a:avLst/>
          </a:prstGeom>
          <a:solidFill>
            <a:schemeClr val="bg1">
              <a:lumMod val="65000"/>
              <a:alpha val="20000"/>
            </a:schemeClr>
          </a:solidFill>
          <a:ln w="12700">
            <a:solidFill>
              <a:schemeClr val="bg1">
                <a:lumMod val="50000"/>
              </a:schemeClr>
            </a:solidFill>
          </a:ln>
          <a:effectLst/>
        </p:spPr>
        <p:txBody>
          <a:bodyPr lIns="359608" tIns="359608" rIns="359608" bIns="359608"/>
          <a:lstStyle/>
          <a:p>
            <a:pPr marL="382040" indent="-382040" defTabSz="911690" eaLnBrk="0" hangingPunct="0">
              <a:spcBef>
                <a:spcPct val="50000"/>
              </a:spcBef>
            </a:pPr>
            <a:r>
              <a:rPr lang="en-US" sz="5267" b="1" cap="all" dirty="0">
                <a:solidFill>
                  <a:schemeClr val="accent1"/>
                </a:solidFill>
              </a:rPr>
              <a:t>Method(S)</a:t>
            </a:r>
          </a:p>
        </p:txBody>
      </p:sp>
      <p:sp>
        <p:nvSpPr>
          <p:cNvPr id="6" name="Rectangle 9"/>
          <p:cNvSpPr>
            <a:spLocks noChangeArrowheads="1"/>
          </p:cNvSpPr>
          <p:nvPr/>
        </p:nvSpPr>
        <p:spPr bwMode="auto">
          <a:xfrm>
            <a:off x="34557844" y="18428887"/>
            <a:ext cx="6810913" cy="9221780"/>
          </a:xfrm>
          <a:prstGeom prst="rect">
            <a:avLst/>
          </a:prstGeom>
          <a:solidFill>
            <a:schemeClr val="bg1">
              <a:lumMod val="65000"/>
              <a:alpha val="20000"/>
            </a:schemeClr>
          </a:solidFill>
          <a:ln w="12700">
            <a:solidFill>
              <a:schemeClr val="bg1">
                <a:lumMod val="50000"/>
              </a:schemeClr>
            </a:solidFill>
            <a:miter lim="800000"/>
            <a:headEnd/>
            <a:tailEnd/>
          </a:ln>
          <a:effectLst/>
        </p:spPr>
        <p:txBody>
          <a:bodyPr lIns="359608" tIns="359608" rIns="359608" bIns="359608"/>
          <a:lstStyle/>
          <a:p>
            <a:pPr defTabSz="911690" eaLnBrk="0" hangingPunct="0">
              <a:spcBef>
                <a:spcPct val="50000"/>
              </a:spcBef>
            </a:pPr>
            <a:r>
              <a:rPr lang="en-GB" sz="5267" b="1" cap="all" dirty="0">
                <a:solidFill>
                  <a:schemeClr val="accent1"/>
                </a:solidFill>
              </a:rPr>
              <a:t>REFERENCE</a:t>
            </a:r>
          </a:p>
        </p:txBody>
      </p:sp>
      <p:sp>
        <p:nvSpPr>
          <p:cNvPr id="7" name="Text Placeholder 1">
            <a:extLst>
              <a:ext uri="{FF2B5EF4-FFF2-40B4-BE49-F238E27FC236}">
                <a16:creationId xmlns:a16="http://schemas.microsoft.com/office/drawing/2014/main" id="{6B304855-08F1-4850-BF97-788E90AC231C}"/>
              </a:ext>
            </a:extLst>
          </p:cNvPr>
          <p:cNvSpPr txBox="1">
            <a:spLocks/>
          </p:cNvSpPr>
          <p:nvPr/>
        </p:nvSpPr>
        <p:spPr>
          <a:xfrm>
            <a:off x="973320" y="1618752"/>
            <a:ext cx="33289480" cy="2738308"/>
          </a:xfrm>
          <a:prstGeom prst="rect">
            <a:avLst/>
          </a:prstGeom>
        </p:spPr>
        <p:txBody>
          <a:bodyPr/>
          <a:lstStyle>
            <a:lvl1pPr marL="0" indent="0" algn="l" defTabSz="3780038" rtl="0" eaLnBrk="1" latinLnBrk="0" hangingPunct="1">
              <a:lnSpc>
                <a:spcPct val="90000"/>
              </a:lnSpc>
              <a:spcBef>
                <a:spcPts val="1417"/>
              </a:spcBef>
              <a:buFont typeface="Arial" panose="020B0604020202020204" pitchFamily="34" charset="0"/>
              <a:buNone/>
              <a:defRPr sz="6850" b="1" kern="1200">
                <a:solidFill>
                  <a:srgbClr val="D1D4B2"/>
                </a:solidFill>
                <a:latin typeface="Arial" panose="020B0604020202020204" pitchFamily="34" charset="0"/>
                <a:ea typeface="+mn-ea"/>
                <a:cs typeface="Arial" panose="020B0604020202020204" pitchFamily="34" charset="0"/>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a:lstStyle>
          <a:p>
            <a:pPr lvl="0" algn="ctr">
              <a:defRPr/>
            </a:pPr>
            <a:r>
              <a:rPr lang="en-US" sz="7734" dirty="0">
                <a:solidFill>
                  <a:schemeClr val="accent5"/>
                </a:solidFill>
              </a:rPr>
              <a:t>Development of High Drug Loading Lipid Nanoparticle Formulations</a:t>
            </a:r>
          </a:p>
          <a:p>
            <a:pPr lvl="0" algn="ctr">
              <a:defRPr/>
            </a:pPr>
            <a:r>
              <a:rPr lang="en-US" sz="4925" dirty="0">
                <a:solidFill>
                  <a:schemeClr val="accent2"/>
                </a:solidFill>
              </a:rPr>
              <a:t>Yingxi Gu, L</a:t>
            </a:r>
            <a:r>
              <a:rPr lang="en-US" altLang="zh-CN" sz="4925" dirty="0">
                <a:solidFill>
                  <a:schemeClr val="accent2"/>
                </a:solidFill>
              </a:rPr>
              <a:t>u Tian, Liang Mao, Jing Li, Fangfang Zhang, Shulei Duan, Yang Zhang, Ruyue Yu</a:t>
            </a:r>
          </a:p>
          <a:p>
            <a:pPr lvl="0" algn="ctr">
              <a:defRPr/>
            </a:pPr>
            <a:r>
              <a:rPr lang="it-IT" sz="4925" dirty="0">
                <a:solidFill>
                  <a:schemeClr val="accent2"/>
                </a:solidFill>
              </a:rPr>
              <a:t>STA Pharmaceutical Co. Ltd</a:t>
            </a:r>
            <a:endParaRPr lang="en-US" sz="5910" dirty="0">
              <a:solidFill>
                <a:srgbClr val="083F64"/>
              </a:solidFill>
            </a:endParaRPr>
          </a:p>
        </p:txBody>
      </p:sp>
      <p:sp>
        <p:nvSpPr>
          <p:cNvPr id="10" name="TextBox 48">
            <a:extLst>
              <a:ext uri="{FF2B5EF4-FFF2-40B4-BE49-F238E27FC236}">
                <a16:creationId xmlns:a16="http://schemas.microsoft.com/office/drawing/2014/main" id="{9E1FDF2E-7326-483C-B6FA-75CFA1B7C741}"/>
              </a:ext>
            </a:extLst>
          </p:cNvPr>
          <p:cNvSpPr txBox="1"/>
          <p:nvPr/>
        </p:nvSpPr>
        <p:spPr>
          <a:xfrm>
            <a:off x="9207461" y="4627696"/>
            <a:ext cx="21733149" cy="701437"/>
          </a:xfrm>
          <a:prstGeom prst="rect">
            <a:avLst/>
          </a:prstGeom>
          <a:noFill/>
        </p:spPr>
        <p:txBody>
          <a:bodyPr wrap="square" rtlCol="0">
            <a:noAutofit/>
          </a:bodyPr>
          <a:lstStyle/>
          <a:p>
            <a:r>
              <a:rPr lang="en-CA" sz="2955" b="1" dirty="0">
                <a:solidFill>
                  <a:schemeClr val="accent3"/>
                </a:solidFill>
              </a:rPr>
              <a:t>CONTACT INFORMATION:  STA Pharmaceutical Co. Ltd., 195 Rijing Rd, Pudong, Shanghai, China, </a:t>
            </a:r>
            <a:r>
              <a:rPr lang="en-US" altLang="zh-CN" sz="2955" b="1" dirty="0" err="1">
                <a:solidFill>
                  <a:schemeClr val="accent3"/>
                </a:solidFill>
              </a:rPr>
              <a:t>gu_yingxi</a:t>
            </a:r>
            <a:r>
              <a:rPr lang="en-CA" sz="2955" b="1" dirty="0">
                <a:solidFill>
                  <a:schemeClr val="accent3"/>
                </a:solidFill>
              </a:rPr>
              <a:t>@wuxiapptec.comw</a:t>
            </a:r>
          </a:p>
        </p:txBody>
      </p:sp>
      <p:pic>
        <p:nvPicPr>
          <p:cNvPr id="11" name="图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49269" y="1811012"/>
            <a:ext cx="7219486" cy="1178843"/>
          </a:xfrm>
          <a:prstGeom prst="rect">
            <a:avLst/>
          </a:prstGeom>
        </p:spPr>
      </p:pic>
      <p:sp>
        <p:nvSpPr>
          <p:cNvPr id="12" name="矩形 11"/>
          <p:cNvSpPr/>
          <p:nvPr/>
        </p:nvSpPr>
        <p:spPr>
          <a:xfrm>
            <a:off x="34818382" y="6582069"/>
            <a:ext cx="6272091" cy="10603544"/>
          </a:xfrm>
          <a:prstGeom prst="rect">
            <a:avLst/>
          </a:prstGeom>
        </p:spPr>
        <p:txBody>
          <a:bodyPr wrap="square">
            <a:spAutoFit/>
          </a:bodyPr>
          <a:lstStyle/>
          <a:p>
            <a:pPr algn="just"/>
            <a:r>
              <a:rPr lang="en-US" altLang="zh-CN" sz="2627" dirty="0">
                <a:latin typeface="Arial" panose="020B0604020202020204" pitchFamily="34" charset="0"/>
                <a:ea typeface="Arial Unicode MS" panose="020B0604020202020204" pitchFamily="34" charset="-122"/>
                <a:cs typeface="Arial" panose="020B0604020202020204" pitchFamily="34" charset="0"/>
              </a:rPr>
              <a:t>This study showed that adjusting the N/P ratio of the formulation, increasing the concentration ratio of the TFF process, and adding CP1 all increased the drug concentration of LNPs in different levels. In addition, it is also possible to increase drug-loading concentration by optimizing the lipid molar ratio. For liposomes formulations, there were two main strategies to increase the drug concentration: adjusting the drug/lipid ratio and optimizing the TFF process. Excessively increasing the drug/lipid ratio may lead to lower product recovery rate, so drug loading and recovery rate need to be considered comprehensively. After increasing the concentration factor in the TFF process, both the drug concentration and the product recovery rate were improved. In addition, our study also showed that high-concentration liposomes had good stability. Furthermore, lyophilization/reconstitution  approach is currently being explored to achieve high concentration formulation of LNP.</a:t>
            </a:r>
          </a:p>
        </p:txBody>
      </p:sp>
      <p:sp>
        <p:nvSpPr>
          <p:cNvPr id="13" name="矩形 12"/>
          <p:cNvSpPr/>
          <p:nvPr/>
        </p:nvSpPr>
        <p:spPr>
          <a:xfrm>
            <a:off x="973320" y="18794739"/>
            <a:ext cx="8686451" cy="8375873"/>
          </a:xfrm>
          <a:prstGeom prst="rect">
            <a:avLst/>
          </a:prstGeom>
        </p:spPr>
        <p:txBody>
          <a:bodyPr wrap="square">
            <a:spAutoFit/>
          </a:bodyPr>
          <a:lstStyle/>
          <a:p>
            <a:pPr algn="just" defTabSz="788761" eaLnBrk="0" hangingPunct="0">
              <a:spcBef>
                <a:spcPct val="50000"/>
              </a:spcBef>
            </a:pPr>
            <a:r>
              <a:rPr lang="en-US" altLang="zh-CN" sz="2627" dirty="0">
                <a:latin typeface="Arial" panose="020B0604020202020204" pitchFamily="34" charset="0"/>
                <a:ea typeface="Arial Unicode MS" panose="020B0604020202020204" pitchFamily="34" charset="-122"/>
                <a:cs typeface="Arial" panose="020B0604020202020204" pitchFamily="34" charset="0"/>
              </a:rPr>
              <a:t>Nucleic acid drug compound X was used as a model compound loaded in LNPs to investigate the advantages and disadvantages of different formulation processes for increasing the loading concentration of LNPs. The formulation process optimization methods were as follows: First, adjusting the N/P ratio while keeping the lipid concentration constant. Second, changing the TFF concentration ratio to improve the concentration of the prepared LNPs. Third, maintaining constant lipid concentration and N/P ratio, while adding a cationic polymer (CP1) with appropriate concentration to replace part of the lipid to increase the drug concentration</a:t>
            </a:r>
            <a:r>
              <a:rPr lang="en-US" altLang="zh-CN" sz="2627" dirty="0">
                <a:solidFill>
                  <a:srgbClr val="FF0000"/>
                </a:solidFill>
                <a:latin typeface="Arial" panose="020B0604020202020204" pitchFamily="34" charset="0"/>
                <a:ea typeface="Arial Unicode MS" panose="020B0604020202020204" pitchFamily="34" charset="-122"/>
                <a:cs typeface="Arial" panose="020B0604020202020204" pitchFamily="34" charset="0"/>
              </a:rPr>
              <a:t>.</a:t>
            </a:r>
          </a:p>
          <a:p>
            <a:pPr algn="just" defTabSz="788761" eaLnBrk="0" hangingPunct="0">
              <a:spcBef>
                <a:spcPct val="50000"/>
              </a:spcBef>
            </a:pPr>
            <a:r>
              <a:rPr lang="en-US" altLang="zh-CN" sz="2627" dirty="0">
                <a:latin typeface="Arial" panose="020B0604020202020204" pitchFamily="34" charset="0"/>
                <a:ea typeface="Arial Unicode MS" panose="020B0604020202020204" pitchFamily="34" charset="-122"/>
                <a:cs typeface="Arial" panose="020B0604020202020204" pitchFamily="34" charset="0"/>
              </a:rPr>
              <a:t>Using a small molecule drug Compound Y as a model compound loaded in liposome. There were two approaches to increase drug concentration. The first was to increase the concentration of the drug (Compound Y) solution while keeping the lipid concentration constant, i.e. increasing the prescribed drug/lipid ratio. The second method was to increase the concentration factor of the product in the Tangential Flow Filtration (TFF) process.</a:t>
            </a:r>
          </a:p>
        </p:txBody>
      </p:sp>
      <p:sp>
        <p:nvSpPr>
          <p:cNvPr id="14" name="矩形 13"/>
          <p:cNvSpPr/>
          <p:nvPr/>
        </p:nvSpPr>
        <p:spPr>
          <a:xfrm>
            <a:off x="973320" y="7367829"/>
            <a:ext cx="8686451" cy="9821803"/>
          </a:xfrm>
          <a:prstGeom prst="rect">
            <a:avLst/>
          </a:prstGeom>
        </p:spPr>
        <p:txBody>
          <a:bodyPr wrap="square">
            <a:spAutoFit/>
          </a:bodyPr>
          <a:lstStyle/>
          <a:p>
            <a:pPr algn="just">
              <a:lnSpc>
                <a:spcPct val="105000"/>
              </a:lnSpc>
              <a:spcAft>
                <a:spcPts val="492"/>
              </a:spcAft>
            </a:pPr>
            <a:r>
              <a:rPr lang="en-US" altLang="zh-CN" sz="2627" dirty="0">
                <a:latin typeface="Arial" panose="020B0604020202020204" pitchFamily="34" charset="0"/>
                <a:ea typeface="Times New Roman" panose="02020603050405020304" pitchFamily="18" charset="0"/>
                <a:cs typeface="Arial" panose="020B0604020202020204" pitchFamily="34" charset="0"/>
              </a:rPr>
              <a:t>The lipid nanoparticles (LNPs)/Liposomes are a lipid based nanoformulation, which can protect drug from degradation, achieve sustained release, and target drugs to the desired physiological site </a:t>
            </a:r>
            <a:r>
              <a:rPr lang="en-US" altLang="zh-CN" sz="2627" baseline="30000" dirty="0">
                <a:latin typeface="Arial" panose="020B0604020202020204" pitchFamily="34" charset="0"/>
                <a:ea typeface="Times New Roman" panose="02020603050405020304" pitchFamily="18" charset="0"/>
                <a:cs typeface="Arial" panose="020B0604020202020204" pitchFamily="34" charset="0"/>
              </a:rPr>
              <a:t>[1]</a:t>
            </a:r>
            <a:r>
              <a:rPr lang="en-US" altLang="zh-CN" sz="2627" dirty="0">
                <a:latin typeface="Arial" panose="020B0604020202020204" pitchFamily="34" charset="0"/>
                <a:ea typeface="Times New Roman" panose="02020603050405020304" pitchFamily="18" charset="0"/>
                <a:cs typeface="Arial" panose="020B0604020202020204" pitchFamily="34" charset="0"/>
              </a:rPr>
              <a:t>. LNPs are widely used in the delivery of nucleic acid drugs such as antisense oligo, siRNA, and mRNA </a:t>
            </a:r>
            <a:r>
              <a:rPr lang="en-US" altLang="zh-CN" sz="2627" baseline="30000" dirty="0">
                <a:latin typeface="Arial" panose="020B0604020202020204" pitchFamily="34" charset="0"/>
                <a:ea typeface="Times New Roman" panose="02020603050405020304" pitchFamily="18" charset="0"/>
                <a:cs typeface="Arial" panose="020B0604020202020204" pitchFamily="34" charset="0"/>
              </a:rPr>
              <a:t>[2]</a:t>
            </a:r>
            <a:r>
              <a:rPr lang="en-US" altLang="zh-CN" sz="2627" dirty="0">
                <a:latin typeface="Arial" panose="020B0604020202020204" pitchFamily="34" charset="0"/>
                <a:ea typeface="Times New Roman" panose="02020603050405020304" pitchFamily="18" charset="0"/>
                <a:cs typeface="Arial" panose="020B0604020202020204" pitchFamily="34" charset="0"/>
              </a:rPr>
              <a:t>. Providing flexible formulation design, LNPs can stabilize nucleic acid drugs in transit, escape from the body’s immune system, and modulate their pharmacokinetics and biodistribution </a:t>
            </a:r>
            <a:r>
              <a:rPr lang="en-US" altLang="zh-CN" sz="2627" baseline="30000" dirty="0">
                <a:latin typeface="Arial" panose="020B0604020202020204" pitchFamily="34" charset="0"/>
                <a:ea typeface="Times New Roman" panose="02020603050405020304" pitchFamily="18" charset="0"/>
                <a:cs typeface="Arial" panose="020B0604020202020204" pitchFamily="34" charset="0"/>
              </a:rPr>
              <a:t>[3]</a:t>
            </a:r>
            <a:r>
              <a:rPr lang="en-US" altLang="zh-CN" sz="2627" dirty="0">
                <a:latin typeface="Arial" panose="020B0604020202020204" pitchFamily="34" charset="0"/>
                <a:ea typeface="Times New Roman" panose="02020603050405020304" pitchFamily="18" charset="0"/>
                <a:cs typeface="Arial" panose="020B0604020202020204" pitchFamily="34" charset="0"/>
              </a:rPr>
              <a:t>. However, the drug loading capacity of such systems is still quite challenging. In cases when a high dose of drug is needed, a large quantity of delivery system (excipients) will be used to administer the desired dose. For parenteral applications, repeated administration of large doses of these excipients may cause systemic toxicity such as lipotoxicity, and impose an additional burden on patients to excrete the vehicles </a:t>
            </a:r>
            <a:r>
              <a:rPr lang="en-US" altLang="zh-CN" sz="2627" baseline="30000" dirty="0">
                <a:latin typeface="Arial" panose="020B0604020202020204" pitchFamily="34" charset="0"/>
                <a:ea typeface="Times New Roman" panose="02020603050405020304" pitchFamily="18" charset="0"/>
                <a:cs typeface="Arial" panose="020B0604020202020204" pitchFamily="34" charset="0"/>
              </a:rPr>
              <a:t>[4]</a:t>
            </a:r>
            <a:r>
              <a:rPr lang="en-US" altLang="zh-CN" sz="2627" dirty="0">
                <a:latin typeface="Arial" panose="020B0604020202020204" pitchFamily="34" charset="0"/>
                <a:ea typeface="Times New Roman" panose="02020603050405020304" pitchFamily="18" charset="0"/>
                <a:cs typeface="Arial" panose="020B0604020202020204" pitchFamily="34" charset="0"/>
              </a:rPr>
              <a:t>. Therefore, there is a practical need to increase the drug loading capacity of LNPs/liposomes and eventually boost the drug concentrations with limited dosages. This article provides three successful cases of enhancing drug loading capacity of LNPs/liposomes through formulation process optimization, with good stability.</a:t>
            </a:r>
            <a:endParaRPr lang="zh-CN" altLang="zh-CN" sz="2627" dirty="0">
              <a:latin typeface="Arial" panose="020B0604020202020204" pitchFamily="34" charset="0"/>
              <a:ea typeface="Times New Roman" panose="02020603050405020304" pitchFamily="18" charset="0"/>
              <a:cs typeface="Arial" panose="020B0604020202020204" pitchFamily="34" charset="0"/>
            </a:endParaRPr>
          </a:p>
        </p:txBody>
      </p:sp>
      <p:sp>
        <p:nvSpPr>
          <p:cNvPr id="15" name="矩形 14"/>
          <p:cNvSpPr/>
          <p:nvPr/>
        </p:nvSpPr>
        <p:spPr>
          <a:xfrm>
            <a:off x="34818382" y="19803700"/>
            <a:ext cx="6272091" cy="4535720"/>
          </a:xfrm>
          <a:prstGeom prst="rect">
            <a:avLst/>
          </a:prstGeom>
        </p:spPr>
        <p:txBody>
          <a:bodyPr wrap="square">
            <a:spAutoFit/>
          </a:bodyPr>
          <a:lstStyle/>
          <a:p>
            <a:pPr lvl="0" algn="just"/>
            <a:r>
              <a:rPr lang="en-US" altLang="zh-CN" sz="2627" dirty="0">
                <a:latin typeface="Arial" panose="020B0604020202020204" pitchFamily="34" charset="0"/>
                <a:ea typeface="Arial Unicode MS" panose="020B0604020202020204" pitchFamily="34" charset="-122"/>
                <a:cs typeface="Arial" panose="020B0604020202020204" pitchFamily="34" charset="0"/>
              </a:rPr>
              <a:t>[1] Sercombe, L., Veerati, T., Moheimani, F., Wu, S. Y., Sood, A. K., &amp; Hua, S. Frontiers in Pharmacology. 2015: 6,286</a:t>
            </a:r>
          </a:p>
          <a:p>
            <a:pPr lvl="0" algn="just"/>
            <a:r>
              <a:rPr lang="en-US" altLang="zh-CN" sz="2627" dirty="0">
                <a:latin typeface="Arial" panose="020B0604020202020204" pitchFamily="34" charset="0"/>
                <a:ea typeface="Arial Unicode MS" panose="020B0604020202020204" pitchFamily="34" charset="-122"/>
                <a:cs typeface="Arial" panose="020B0604020202020204" pitchFamily="34" charset="0"/>
              </a:rPr>
              <a:t>[2] Cullis, P. R., &amp; Hope, M. J. Molecular Therapy. 2017: 25(7), 1467–1475</a:t>
            </a:r>
          </a:p>
          <a:p>
            <a:pPr lvl="0" algn="just"/>
            <a:r>
              <a:rPr lang="en-US" altLang="zh-CN" sz="2627" dirty="0">
                <a:latin typeface="Arial" panose="020B0604020202020204" pitchFamily="34" charset="0"/>
                <a:ea typeface="Arial Unicode MS" panose="020B0604020202020204" pitchFamily="34" charset="-122"/>
                <a:cs typeface="Arial" panose="020B0604020202020204" pitchFamily="34" charset="0"/>
              </a:rPr>
              <a:t>[3] Basmah N Aldosari, Iman M Alfagih, Alanood S Almurshedi. Pharmaceutics, 2021: 13(2), 206</a:t>
            </a:r>
          </a:p>
          <a:p>
            <a:pPr lvl="0" algn="just"/>
            <a:r>
              <a:rPr lang="en-US" altLang="zh-CN" sz="2627" dirty="0">
                <a:latin typeface="Arial" panose="020B0604020202020204" pitchFamily="34" charset="0"/>
                <a:ea typeface="Arial Unicode MS" panose="020B0604020202020204" pitchFamily="34" charset="-122"/>
                <a:cs typeface="Arial" panose="020B0604020202020204" pitchFamily="34" charset="0"/>
              </a:rPr>
              <a:t>[4] Youqing Shen, Erlei Jin, Bo Zhang, et al. Journal of the American Chemical Society. 2010: 132, 4259-4265.</a:t>
            </a:r>
          </a:p>
        </p:txBody>
      </p:sp>
      <p:graphicFrame>
        <p:nvGraphicFramePr>
          <p:cNvPr id="16" name="表格 15"/>
          <p:cNvGraphicFramePr>
            <a:graphicFrameLocks noGrp="1"/>
          </p:cNvGraphicFramePr>
          <p:nvPr>
            <p:extLst>
              <p:ext uri="{D42A27DB-BD31-4B8C-83A1-F6EECF244321}">
                <p14:modId xmlns:p14="http://schemas.microsoft.com/office/powerpoint/2010/main" val="83159554"/>
              </p:ext>
            </p:extLst>
          </p:nvPr>
        </p:nvGraphicFramePr>
        <p:xfrm>
          <a:off x="10626779" y="12567405"/>
          <a:ext cx="11807608" cy="3078741"/>
        </p:xfrm>
        <a:graphic>
          <a:graphicData uri="http://schemas.openxmlformats.org/drawingml/2006/table">
            <a:tbl>
              <a:tblPr firstRow="1" firstCol="1" bandRow="1">
                <a:tableStyleId>{5C22544A-7EE6-4342-B048-85BDC9FD1C3A}</a:tableStyleId>
              </a:tblPr>
              <a:tblGrid>
                <a:gridCol w="701621">
                  <a:extLst>
                    <a:ext uri="{9D8B030D-6E8A-4147-A177-3AD203B41FA5}">
                      <a16:colId xmlns:a16="http://schemas.microsoft.com/office/drawing/2014/main" val="20000"/>
                    </a:ext>
                  </a:extLst>
                </a:gridCol>
                <a:gridCol w="1659899">
                  <a:extLst>
                    <a:ext uri="{9D8B030D-6E8A-4147-A177-3AD203B41FA5}">
                      <a16:colId xmlns:a16="http://schemas.microsoft.com/office/drawing/2014/main" val="20001"/>
                    </a:ext>
                  </a:extLst>
                </a:gridCol>
                <a:gridCol w="1180761">
                  <a:extLst>
                    <a:ext uri="{9D8B030D-6E8A-4147-A177-3AD203B41FA5}">
                      <a16:colId xmlns:a16="http://schemas.microsoft.com/office/drawing/2014/main" val="20002"/>
                    </a:ext>
                  </a:extLst>
                </a:gridCol>
                <a:gridCol w="173134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6256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39800">
                  <a:extLst>
                    <a:ext uri="{9D8B030D-6E8A-4147-A177-3AD203B41FA5}">
                      <a16:colId xmlns:a16="http://schemas.microsoft.com/office/drawing/2014/main" val="20007"/>
                    </a:ext>
                  </a:extLst>
                </a:gridCol>
                <a:gridCol w="1270000">
                  <a:extLst>
                    <a:ext uri="{9D8B030D-6E8A-4147-A177-3AD203B41FA5}">
                      <a16:colId xmlns:a16="http://schemas.microsoft.com/office/drawing/2014/main" val="20008"/>
                    </a:ext>
                  </a:extLst>
                </a:gridCol>
                <a:gridCol w="844387">
                  <a:extLst>
                    <a:ext uri="{9D8B030D-6E8A-4147-A177-3AD203B41FA5}">
                      <a16:colId xmlns:a16="http://schemas.microsoft.com/office/drawing/2014/main" val="20009"/>
                    </a:ext>
                  </a:extLst>
                </a:gridCol>
              </a:tblGrid>
              <a:tr h="715014">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Target formulation</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Conc. (mg/mL)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Recovery (%)</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EE (%)</a:t>
                      </a:r>
                      <a:endParaRPr lang="zh-CN" sz="2300" b="1" kern="12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Particle Size (nm)</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extLst>
                  <a:ext uri="{0D108BD9-81ED-4DB2-BD59-A6C34878D82A}">
                    <a16:rowId xmlns:a16="http://schemas.microsoft.com/office/drawing/2014/main" val="10000"/>
                  </a:ext>
                </a:extLst>
              </a:tr>
              <a:tr h="1164519">
                <a:tc vMerge="1">
                  <a:txBody>
                    <a:bodyPr/>
                    <a:lstStyle/>
                    <a:p>
                      <a:endParaRPr lang="zh-CN" altLang="en-US"/>
                    </a:p>
                  </a:txBody>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 (mg/mL)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N/P ratio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CL1</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CL1</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1"/>
                  </a:ext>
                </a:extLst>
              </a:tr>
              <a:tr h="399736">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1.79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11.41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88</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91.43</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88</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99736">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2.5</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2.37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11.77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88</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85.77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0.02</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9736">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4.11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10.79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83</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93.51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7" name="矩形 16"/>
          <p:cNvSpPr/>
          <p:nvPr/>
        </p:nvSpPr>
        <p:spPr>
          <a:xfrm>
            <a:off x="10672384" y="16389688"/>
            <a:ext cx="11659322" cy="1504076"/>
          </a:xfrm>
          <a:prstGeom prst="rect">
            <a:avLst/>
          </a:prstGeom>
          <a:noFill/>
        </p:spPr>
        <p:txBody>
          <a:bodyPr wrap="square" numCol="1" rtlCol="0">
            <a:spAutoFit/>
          </a:bodyPr>
          <a:lstStyle/>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Concentration could be improved by decreasing N/P ratio. </a:t>
            </a:r>
          </a:p>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Particle size/ PDI and EE didn’t change significantly after the N/P ratio was decreased.</a:t>
            </a:r>
          </a:p>
        </p:txBody>
      </p:sp>
      <p:sp>
        <p:nvSpPr>
          <p:cNvPr id="18" name="矩形 17"/>
          <p:cNvSpPr/>
          <p:nvPr/>
        </p:nvSpPr>
        <p:spPr>
          <a:xfrm>
            <a:off x="10626781" y="15797039"/>
            <a:ext cx="8653654" cy="493487"/>
          </a:xfrm>
          <a:prstGeom prst="rect">
            <a:avLst/>
          </a:prstGeom>
        </p:spPr>
        <p:txBody>
          <a:bodyPr wrap="square">
            <a:spAutoFit/>
          </a:bodyPr>
          <a:lstStyle/>
          <a:p>
            <a:pPr algn="just">
              <a:spcAft>
                <a:spcPts val="492"/>
              </a:spcAft>
            </a:pPr>
            <a:r>
              <a:rPr lang="en-US" altLang="zh-CN" sz="2627" b="1" dirty="0">
                <a:latin typeface="Calibri" panose="020F0502020204030204" pitchFamily="34" charset="0"/>
                <a:ea typeface="Times New Roman" panose="02020603050405020304" pitchFamily="18" charset="0"/>
                <a:cs typeface="Calibri" panose="020F0502020204030204" pitchFamily="34" charset="0"/>
              </a:rPr>
              <a:t>Table 1. Concentration increased by adjusting N/P ratio</a:t>
            </a:r>
            <a:endParaRPr lang="zh-CN" altLang="zh-CN" sz="2627"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19" name="表格 18"/>
          <p:cNvGraphicFramePr>
            <a:graphicFrameLocks noGrp="1"/>
          </p:cNvGraphicFramePr>
          <p:nvPr>
            <p:extLst>
              <p:ext uri="{D42A27DB-BD31-4B8C-83A1-F6EECF244321}">
                <p14:modId xmlns:p14="http://schemas.microsoft.com/office/powerpoint/2010/main" val="2589736124"/>
              </p:ext>
            </p:extLst>
          </p:nvPr>
        </p:nvGraphicFramePr>
        <p:xfrm>
          <a:off x="22661807" y="12567405"/>
          <a:ext cx="11358105" cy="3073294"/>
        </p:xfrm>
        <a:graphic>
          <a:graphicData uri="http://schemas.openxmlformats.org/drawingml/2006/table">
            <a:tbl>
              <a:tblPr firstRow="1" firstCol="1" bandRow="1">
                <a:tableStyleId>{5C22544A-7EE6-4342-B048-85BDC9FD1C3A}</a:tableStyleId>
              </a:tblPr>
              <a:tblGrid>
                <a:gridCol w="754808">
                  <a:extLst>
                    <a:ext uri="{9D8B030D-6E8A-4147-A177-3AD203B41FA5}">
                      <a16:colId xmlns:a16="http://schemas.microsoft.com/office/drawing/2014/main" val="20000"/>
                    </a:ext>
                  </a:extLst>
                </a:gridCol>
                <a:gridCol w="1003467">
                  <a:extLst>
                    <a:ext uri="{9D8B030D-6E8A-4147-A177-3AD203B41FA5}">
                      <a16:colId xmlns:a16="http://schemas.microsoft.com/office/drawing/2014/main" val="20001"/>
                    </a:ext>
                  </a:extLst>
                </a:gridCol>
                <a:gridCol w="1339390">
                  <a:extLst>
                    <a:ext uri="{9D8B030D-6E8A-4147-A177-3AD203B41FA5}">
                      <a16:colId xmlns:a16="http://schemas.microsoft.com/office/drawing/2014/main" val="20002"/>
                    </a:ext>
                  </a:extLst>
                </a:gridCol>
                <a:gridCol w="1032555">
                  <a:extLst>
                    <a:ext uri="{9D8B030D-6E8A-4147-A177-3AD203B41FA5}">
                      <a16:colId xmlns:a16="http://schemas.microsoft.com/office/drawing/2014/main" val="20003"/>
                    </a:ext>
                  </a:extLst>
                </a:gridCol>
                <a:gridCol w="1032555">
                  <a:extLst>
                    <a:ext uri="{9D8B030D-6E8A-4147-A177-3AD203B41FA5}">
                      <a16:colId xmlns:a16="http://schemas.microsoft.com/office/drawing/2014/main" val="20004"/>
                    </a:ext>
                  </a:extLst>
                </a:gridCol>
                <a:gridCol w="1032555">
                  <a:extLst>
                    <a:ext uri="{9D8B030D-6E8A-4147-A177-3AD203B41FA5}">
                      <a16:colId xmlns:a16="http://schemas.microsoft.com/office/drawing/2014/main" val="20005"/>
                    </a:ext>
                  </a:extLst>
                </a:gridCol>
                <a:gridCol w="1032555">
                  <a:extLst>
                    <a:ext uri="{9D8B030D-6E8A-4147-A177-3AD203B41FA5}">
                      <a16:colId xmlns:a16="http://schemas.microsoft.com/office/drawing/2014/main" val="20006"/>
                    </a:ext>
                  </a:extLst>
                </a:gridCol>
                <a:gridCol w="1032555">
                  <a:extLst>
                    <a:ext uri="{9D8B030D-6E8A-4147-A177-3AD203B41FA5}">
                      <a16:colId xmlns:a16="http://schemas.microsoft.com/office/drawing/2014/main" val="20007"/>
                    </a:ext>
                  </a:extLst>
                </a:gridCol>
                <a:gridCol w="1032555">
                  <a:extLst>
                    <a:ext uri="{9D8B030D-6E8A-4147-A177-3AD203B41FA5}">
                      <a16:colId xmlns:a16="http://schemas.microsoft.com/office/drawing/2014/main" val="20008"/>
                    </a:ext>
                  </a:extLst>
                </a:gridCol>
                <a:gridCol w="1319198">
                  <a:extLst>
                    <a:ext uri="{9D8B030D-6E8A-4147-A177-3AD203B41FA5}">
                      <a16:colId xmlns:a16="http://schemas.microsoft.com/office/drawing/2014/main" val="20009"/>
                    </a:ext>
                  </a:extLst>
                </a:gridCol>
                <a:gridCol w="745912">
                  <a:extLst>
                    <a:ext uri="{9D8B030D-6E8A-4147-A177-3AD203B41FA5}">
                      <a16:colId xmlns:a16="http://schemas.microsoft.com/office/drawing/2014/main" val="20010"/>
                    </a:ext>
                  </a:extLst>
                </a:gridCol>
              </a:tblGrid>
              <a:tr h="723996">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Conc. fold by TFF</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Target formulation</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Conc. (mg/mL)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Recovery (%)</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EE (%)</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Particle Size (nm)</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extLst>
                  <a:ext uri="{0D108BD9-81ED-4DB2-BD59-A6C34878D82A}">
                    <a16:rowId xmlns:a16="http://schemas.microsoft.com/office/drawing/2014/main" val="10000"/>
                  </a:ext>
                </a:extLst>
              </a:tr>
              <a:tr h="1211606">
                <a:tc vMerge="1">
                  <a:txBody>
                    <a:bodyPr/>
                    <a:lstStyle/>
                    <a:p>
                      <a:endParaRPr lang="zh-CN" altLang="en-US"/>
                    </a:p>
                  </a:txBody>
                  <a:tcPr/>
                </a:tc>
                <a:tc vMerge="1">
                  <a:txBody>
                    <a:bodyPr/>
                    <a:lstStyle/>
                    <a:p>
                      <a:endParaRPr lang="zh-CN" altLang="en-US"/>
                    </a:p>
                  </a:txBody>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 (mg/mL)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N/P ratio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CL1</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CL1</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1"/>
                  </a:ext>
                </a:extLst>
              </a:tr>
              <a:tr h="568846">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1.0X</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1.79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11.41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88</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91.43</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88</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0.07</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68846">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2.5X</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5.0</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2.57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18.97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89.51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0" name="矩形 19"/>
          <p:cNvSpPr/>
          <p:nvPr/>
        </p:nvSpPr>
        <p:spPr>
          <a:xfrm>
            <a:off x="22626750" y="16389689"/>
            <a:ext cx="11118860" cy="493487"/>
          </a:xfrm>
          <a:prstGeom prst="rect">
            <a:avLst/>
          </a:prstGeom>
          <a:noFill/>
        </p:spPr>
        <p:txBody>
          <a:bodyPr wrap="square" numCol="1" rtlCol="0">
            <a:spAutoFit/>
          </a:bodyPr>
          <a:lstStyle/>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Concentration was improved by TFF concentration at about 1.5X.</a:t>
            </a:r>
          </a:p>
        </p:txBody>
      </p:sp>
      <p:sp>
        <p:nvSpPr>
          <p:cNvPr id="21" name="矩形 20"/>
          <p:cNvSpPr/>
          <p:nvPr/>
        </p:nvSpPr>
        <p:spPr>
          <a:xfrm>
            <a:off x="22690902" y="15797039"/>
            <a:ext cx="8364872" cy="493487"/>
          </a:xfrm>
          <a:prstGeom prst="rect">
            <a:avLst/>
          </a:prstGeom>
        </p:spPr>
        <p:txBody>
          <a:bodyPr wrap="square">
            <a:spAutoFit/>
          </a:bodyPr>
          <a:lstStyle/>
          <a:p>
            <a:pPr algn="just">
              <a:spcAft>
                <a:spcPts val="492"/>
              </a:spcAft>
            </a:pPr>
            <a:r>
              <a:rPr lang="en-US" altLang="zh-CN" sz="2627" b="1" dirty="0">
                <a:latin typeface="Calibri" panose="020F0502020204030204" pitchFamily="34" charset="0"/>
                <a:ea typeface="Times New Roman" panose="02020603050405020304" pitchFamily="18" charset="0"/>
                <a:cs typeface="Calibri" panose="020F0502020204030204" pitchFamily="34" charset="0"/>
              </a:rPr>
              <a:t>Table 2. Concentration comparison by TFF concentration</a:t>
            </a:r>
            <a:endParaRPr lang="zh-CN" altLang="zh-CN" sz="2627"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22" name="表格 21"/>
          <p:cNvGraphicFramePr>
            <a:graphicFrameLocks noGrp="1"/>
          </p:cNvGraphicFramePr>
          <p:nvPr>
            <p:extLst>
              <p:ext uri="{D42A27DB-BD31-4B8C-83A1-F6EECF244321}">
                <p14:modId xmlns:p14="http://schemas.microsoft.com/office/powerpoint/2010/main" val="1431444121"/>
              </p:ext>
            </p:extLst>
          </p:nvPr>
        </p:nvGraphicFramePr>
        <p:xfrm>
          <a:off x="10672386" y="17883936"/>
          <a:ext cx="11808377" cy="2644803"/>
        </p:xfrm>
        <a:graphic>
          <a:graphicData uri="http://schemas.openxmlformats.org/drawingml/2006/table">
            <a:tbl>
              <a:tblPr firstRow="1" firstCol="1" bandRow="1">
                <a:tableStyleId>{5C22544A-7EE6-4342-B048-85BDC9FD1C3A}</a:tableStyleId>
              </a:tblPr>
              <a:tblGrid>
                <a:gridCol w="681414">
                  <a:extLst>
                    <a:ext uri="{9D8B030D-6E8A-4147-A177-3AD203B41FA5}">
                      <a16:colId xmlns:a16="http://schemas.microsoft.com/office/drawing/2014/main" val="20000"/>
                    </a:ext>
                  </a:extLst>
                </a:gridCol>
                <a:gridCol w="1346200">
                  <a:extLst>
                    <a:ext uri="{9D8B030D-6E8A-4147-A177-3AD203B41FA5}">
                      <a16:colId xmlns:a16="http://schemas.microsoft.com/office/drawing/2014/main" val="20001"/>
                    </a:ext>
                  </a:extLst>
                </a:gridCol>
                <a:gridCol w="1473200">
                  <a:extLst>
                    <a:ext uri="{9D8B030D-6E8A-4147-A177-3AD203B41FA5}">
                      <a16:colId xmlns:a16="http://schemas.microsoft.com/office/drawing/2014/main" val="20002"/>
                    </a:ext>
                  </a:extLst>
                </a:gridCol>
                <a:gridCol w="965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863600">
                  <a:extLst>
                    <a:ext uri="{9D8B030D-6E8A-4147-A177-3AD203B41FA5}">
                      <a16:colId xmlns:a16="http://schemas.microsoft.com/office/drawing/2014/main" val="20005"/>
                    </a:ext>
                  </a:extLst>
                </a:gridCol>
                <a:gridCol w="1651000">
                  <a:extLst>
                    <a:ext uri="{9D8B030D-6E8A-4147-A177-3AD203B41FA5}">
                      <a16:colId xmlns:a16="http://schemas.microsoft.com/office/drawing/2014/main" val="20006"/>
                    </a:ext>
                  </a:extLst>
                </a:gridCol>
                <a:gridCol w="685800">
                  <a:extLst>
                    <a:ext uri="{9D8B030D-6E8A-4147-A177-3AD203B41FA5}">
                      <a16:colId xmlns:a16="http://schemas.microsoft.com/office/drawing/2014/main" val="20007"/>
                    </a:ext>
                  </a:extLst>
                </a:gridCol>
                <a:gridCol w="812800">
                  <a:extLst>
                    <a:ext uri="{9D8B030D-6E8A-4147-A177-3AD203B41FA5}">
                      <a16:colId xmlns:a16="http://schemas.microsoft.com/office/drawing/2014/main" val="20008"/>
                    </a:ext>
                  </a:extLst>
                </a:gridCol>
                <a:gridCol w="1244600">
                  <a:extLst>
                    <a:ext uri="{9D8B030D-6E8A-4147-A177-3AD203B41FA5}">
                      <a16:colId xmlns:a16="http://schemas.microsoft.com/office/drawing/2014/main" val="20009"/>
                    </a:ext>
                  </a:extLst>
                </a:gridCol>
                <a:gridCol w="712963">
                  <a:extLst>
                    <a:ext uri="{9D8B030D-6E8A-4147-A177-3AD203B41FA5}">
                      <a16:colId xmlns:a16="http://schemas.microsoft.com/office/drawing/2014/main" val="20010"/>
                    </a:ext>
                  </a:extLst>
                </a:gridCol>
              </a:tblGrid>
              <a:tr h="721141">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gridSpan="3">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Target formulation</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hMerge="1">
                  <a:txBody>
                    <a:bodyPr/>
                    <a:lstStyle/>
                    <a:p>
                      <a:endParaRPr lang="zh-CN" altLang="en-US"/>
                    </a:p>
                  </a:txBody>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Conc. (mg/mL)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grid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Recovery (%)</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hMerge="1">
                  <a:txBody>
                    <a:bodyPr/>
                    <a:lstStyle/>
                    <a:p>
                      <a:endParaRPr lang="zh-CN" altLang="en-US"/>
                    </a:p>
                  </a:txBody>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EE (%)</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Particle Size (nm)</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rowSpan="2">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5057" marR="75057" marT="37529" marB="375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extLst>
                  <a:ext uri="{0D108BD9-81ED-4DB2-BD59-A6C34878D82A}">
                    <a16:rowId xmlns:a16="http://schemas.microsoft.com/office/drawing/2014/main" val="10000"/>
                  </a:ext>
                </a:extLst>
              </a:tr>
              <a:tr h="1101334">
                <a:tc vMerge="1">
                  <a:txBody>
                    <a:bodyPr/>
                    <a:lstStyle/>
                    <a:p>
                      <a:endParaRPr lang="zh-CN" altLang="en-US"/>
                    </a:p>
                  </a:txBody>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CP1 (mg/mL)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 (mg/mL)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N/P ratio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CL1</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Cmpd</a:t>
                      </a: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X</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CL1</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1"/>
                  </a:ext>
                </a:extLst>
              </a:tr>
              <a:tr h="411164">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1.79</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11.41</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88</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91.43</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88</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11164">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7.23</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9.40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62</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72</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98.77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819" marR="7819"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126</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9420" marR="59420" marT="78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3" name="矩形 22"/>
          <p:cNvSpPr/>
          <p:nvPr/>
        </p:nvSpPr>
        <p:spPr>
          <a:xfrm>
            <a:off x="10672384" y="21180595"/>
            <a:ext cx="11659322" cy="1099853"/>
          </a:xfrm>
          <a:prstGeom prst="rect">
            <a:avLst/>
          </a:prstGeom>
          <a:noFill/>
        </p:spPr>
        <p:txBody>
          <a:bodyPr wrap="square" numCol="1" rtlCol="0">
            <a:spAutoFit/>
          </a:bodyPr>
          <a:lstStyle/>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Concentration was improved after adding CP1. </a:t>
            </a:r>
          </a:p>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Particle size increased significantly after CP1 was added to the samples.</a:t>
            </a:r>
          </a:p>
        </p:txBody>
      </p:sp>
      <p:sp>
        <p:nvSpPr>
          <p:cNvPr id="24" name="矩形 23"/>
          <p:cNvSpPr/>
          <p:nvPr/>
        </p:nvSpPr>
        <p:spPr>
          <a:xfrm>
            <a:off x="10672384" y="20611019"/>
            <a:ext cx="7736622" cy="493487"/>
          </a:xfrm>
          <a:prstGeom prst="rect">
            <a:avLst/>
          </a:prstGeom>
        </p:spPr>
        <p:txBody>
          <a:bodyPr wrap="square">
            <a:spAutoFit/>
          </a:bodyPr>
          <a:lstStyle/>
          <a:p>
            <a:pPr algn="just">
              <a:spcAft>
                <a:spcPts val="492"/>
              </a:spcAft>
            </a:pPr>
            <a:r>
              <a:rPr lang="en-US" altLang="zh-CN" sz="2627" b="1" dirty="0">
                <a:latin typeface="Calibri" panose="020F0502020204030204" pitchFamily="34" charset="0"/>
                <a:ea typeface="Times New Roman" panose="02020603050405020304" pitchFamily="18" charset="0"/>
                <a:cs typeface="Calibri" panose="020F0502020204030204" pitchFamily="34" charset="0"/>
              </a:rPr>
              <a:t>Table 3. Concentration comparison by adding CP1</a:t>
            </a:r>
            <a:endParaRPr lang="zh-CN" altLang="zh-CN" sz="2627"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25" name="表格 24"/>
          <p:cNvGraphicFramePr>
            <a:graphicFrameLocks noGrp="1"/>
          </p:cNvGraphicFramePr>
          <p:nvPr>
            <p:extLst>
              <p:ext uri="{D42A27DB-BD31-4B8C-83A1-F6EECF244321}">
                <p14:modId xmlns:p14="http://schemas.microsoft.com/office/powerpoint/2010/main" val="2800090105"/>
              </p:ext>
            </p:extLst>
          </p:nvPr>
        </p:nvGraphicFramePr>
        <p:xfrm>
          <a:off x="22665906" y="17883935"/>
          <a:ext cx="11353811" cy="2644808"/>
        </p:xfrm>
        <a:graphic>
          <a:graphicData uri="http://schemas.openxmlformats.org/drawingml/2006/table">
            <a:tbl>
              <a:tblPr firstRow="1" firstCol="1" bandRow="1">
                <a:tableStyleId>{5C22544A-7EE6-4342-B048-85BDC9FD1C3A}</a:tableStyleId>
              </a:tblPr>
              <a:tblGrid>
                <a:gridCol w="1621973">
                  <a:extLst>
                    <a:ext uri="{9D8B030D-6E8A-4147-A177-3AD203B41FA5}">
                      <a16:colId xmlns:a16="http://schemas.microsoft.com/office/drawing/2014/main" val="20000"/>
                    </a:ext>
                  </a:extLst>
                </a:gridCol>
                <a:gridCol w="1621973">
                  <a:extLst>
                    <a:ext uri="{9D8B030D-6E8A-4147-A177-3AD203B41FA5}">
                      <a16:colId xmlns:a16="http://schemas.microsoft.com/office/drawing/2014/main" val="20001"/>
                    </a:ext>
                  </a:extLst>
                </a:gridCol>
                <a:gridCol w="1621973">
                  <a:extLst>
                    <a:ext uri="{9D8B030D-6E8A-4147-A177-3AD203B41FA5}">
                      <a16:colId xmlns:a16="http://schemas.microsoft.com/office/drawing/2014/main" val="20002"/>
                    </a:ext>
                  </a:extLst>
                </a:gridCol>
                <a:gridCol w="1621973">
                  <a:extLst>
                    <a:ext uri="{9D8B030D-6E8A-4147-A177-3AD203B41FA5}">
                      <a16:colId xmlns:a16="http://schemas.microsoft.com/office/drawing/2014/main" val="20003"/>
                    </a:ext>
                  </a:extLst>
                </a:gridCol>
                <a:gridCol w="1621973">
                  <a:extLst>
                    <a:ext uri="{9D8B030D-6E8A-4147-A177-3AD203B41FA5}">
                      <a16:colId xmlns:a16="http://schemas.microsoft.com/office/drawing/2014/main" val="20004"/>
                    </a:ext>
                  </a:extLst>
                </a:gridCol>
                <a:gridCol w="2244229">
                  <a:extLst>
                    <a:ext uri="{9D8B030D-6E8A-4147-A177-3AD203B41FA5}">
                      <a16:colId xmlns:a16="http://schemas.microsoft.com/office/drawing/2014/main" val="20005"/>
                    </a:ext>
                  </a:extLst>
                </a:gridCol>
                <a:gridCol w="999717">
                  <a:extLst>
                    <a:ext uri="{9D8B030D-6E8A-4147-A177-3AD203B41FA5}">
                      <a16:colId xmlns:a16="http://schemas.microsoft.com/office/drawing/2014/main" val="20006"/>
                    </a:ext>
                  </a:extLst>
                </a:gridCol>
              </a:tblGrid>
              <a:tr h="1110648">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Target conc.</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Actual conc.</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Recovery (%)</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EE</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Particle size</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(nm)</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extLst>
                  <a:ext uri="{0D108BD9-81ED-4DB2-BD59-A6C34878D82A}">
                    <a16:rowId xmlns:a16="http://schemas.microsoft.com/office/drawing/2014/main" val="10000"/>
                  </a:ext>
                </a:extLst>
              </a:tr>
              <a:tr h="383540">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1.74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87.00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96</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0.07</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83540">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6.01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85.85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83540">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12.00</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6.69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55.75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93</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83540">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10.91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54.55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26" name="矩形 25"/>
          <p:cNvSpPr/>
          <p:nvPr/>
        </p:nvSpPr>
        <p:spPr>
          <a:xfrm>
            <a:off x="22690904" y="21180593"/>
            <a:ext cx="11118860" cy="1504076"/>
          </a:xfrm>
          <a:prstGeom prst="rect">
            <a:avLst/>
          </a:prstGeom>
          <a:noFill/>
        </p:spPr>
        <p:txBody>
          <a:bodyPr wrap="square" numCol="1" rtlCol="0">
            <a:spAutoFit/>
          </a:bodyPr>
          <a:lstStyle/>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Concentration could be improved by increasing drug/lipid ratio </a:t>
            </a:r>
          </a:p>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Particle size/ PDI and EE didn’t change significantly while the drug/lipid ratio was increased.</a:t>
            </a:r>
          </a:p>
        </p:txBody>
      </p:sp>
      <p:sp>
        <p:nvSpPr>
          <p:cNvPr id="27" name="矩形 26"/>
          <p:cNvSpPr/>
          <p:nvPr/>
        </p:nvSpPr>
        <p:spPr>
          <a:xfrm>
            <a:off x="22637244" y="20611019"/>
            <a:ext cx="10046386" cy="493487"/>
          </a:xfrm>
          <a:prstGeom prst="rect">
            <a:avLst/>
          </a:prstGeom>
        </p:spPr>
        <p:txBody>
          <a:bodyPr wrap="square">
            <a:spAutoFit/>
          </a:bodyPr>
          <a:lstStyle/>
          <a:p>
            <a:pPr algn="just">
              <a:spcAft>
                <a:spcPts val="492"/>
              </a:spcAft>
            </a:pPr>
            <a:r>
              <a:rPr lang="en-US" altLang="zh-CN" sz="2627" b="1" dirty="0">
                <a:latin typeface="Calibri" panose="020F0502020204030204" pitchFamily="34" charset="0"/>
                <a:ea typeface="Times New Roman" panose="02020603050405020304" pitchFamily="18" charset="0"/>
                <a:cs typeface="Calibri" panose="020F0502020204030204" pitchFamily="34" charset="0"/>
              </a:rPr>
              <a:t>Table 4. Concentration increased by increasing SM drug/lipid ratio</a:t>
            </a:r>
            <a:endParaRPr lang="zh-CN" altLang="zh-CN" sz="2627"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28" name="表格 27"/>
          <p:cNvGraphicFramePr>
            <a:graphicFrameLocks noGrp="1"/>
          </p:cNvGraphicFramePr>
          <p:nvPr>
            <p:extLst>
              <p:ext uri="{D42A27DB-BD31-4B8C-83A1-F6EECF244321}">
                <p14:modId xmlns:p14="http://schemas.microsoft.com/office/powerpoint/2010/main" val="3639182484"/>
              </p:ext>
            </p:extLst>
          </p:nvPr>
        </p:nvGraphicFramePr>
        <p:xfrm>
          <a:off x="10659110" y="22771605"/>
          <a:ext cx="11808376" cy="2570927"/>
        </p:xfrm>
        <a:graphic>
          <a:graphicData uri="http://schemas.openxmlformats.org/drawingml/2006/table">
            <a:tbl>
              <a:tblPr firstRow="1" firstCol="1" bandRow="1">
                <a:tableStyleId>{5C22544A-7EE6-4342-B048-85BDC9FD1C3A}</a:tableStyleId>
              </a:tblPr>
              <a:tblGrid>
                <a:gridCol w="82169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7780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gridCol w="1498600">
                  <a:extLst>
                    <a:ext uri="{9D8B030D-6E8A-4147-A177-3AD203B41FA5}">
                      <a16:colId xmlns:a16="http://schemas.microsoft.com/office/drawing/2014/main" val="20006"/>
                    </a:ext>
                  </a:extLst>
                </a:gridCol>
                <a:gridCol w="902886">
                  <a:extLst>
                    <a:ext uri="{9D8B030D-6E8A-4147-A177-3AD203B41FA5}">
                      <a16:colId xmlns:a16="http://schemas.microsoft.com/office/drawing/2014/main" val="20007"/>
                    </a:ext>
                  </a:extLst>
                </a:gridCol>
              </a:tblGrid>
              <a:tr h="1079019">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Concentrate fold by TFF</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Target conc.</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Actual conc.</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Yield</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EE</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Particle size</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(nm)</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extLst>
                  <a:ext uri="{0D108BD9-81ED-4DB2-BD59-A6C34878D82A}">
                    <a16:rowId xmlns:a16="http://schemas.microsoft.com/office/drawing/2014/main" val="10000"/>
                  </a:ext>
                </a:extLst>
              </a:tr>
              <a:tr h="745954">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1.0X</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7.00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6.01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85.85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0.14</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45954">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2.0X</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14.00</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85.71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5" marR="56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9" name="矩形 28"/>
          <p:cNvSpPr/>
          <p:nvPr/>
        </p:nvSpPr>
        <p:spPr>
          <a:xfrm>
            <a:off x="10672384" y="25936237"/>
            <a:ext cx="11659322" cy="1504076"/>
          </a:xfrm>
          <a:prstGeom prst="rect">
            <a:avLst/>
          </a:prstGeom>
          <a:noFill/>
        </p:spPr>
        <p:txBody>
          <a:bodyPr wrap="square" numCol="1" rtlCol="0">
            <a:spAutoFit/>
          </a:bodyPr>
          <a:lstStyle/>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Concentration could be improved by TFF concentration </a:t>
            </a:r>
          </a:p>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Particle size/ PDI and EE didn’t change significantly after the product was concentrated by 2.0X.</a:t>
            </a:r>
          </a:p>
        </p:txBody>
      </p:sp>
      <p:sp>
        <p:nvSpPr>
          <p:cNvPr id="30" name="矩形 29"/>
          <p:cNvSpPr/>
          <p:nvPr/>
        </p:nvSpPr>
        <p:spPr>
          <a:xfrm>
            <a:off x="10626778" y="25370410"/>
            <a:ext cx="8442640" cy="493487"/>
          </a:xfrm>
          <a:prstGeom prst="rect">
            <a:avLst/>
          </a:prstGeom>
        </p:spPr>
        <p:txBody>
          <a:bodyPr wrap="square">
            <a:spAutoFit/>
          </a:bodyPr>
          <a:lstStyle/>
          <a:p>
            <a:pPr algn="just">
              <a:spcAft>
                <a:spcPts val="492"/>
              </a:spcAft>
            </a:pPr>
            <a:r>
              <a:rPr lang="en-US" altLang="zh-CN" sz="2627" b="1" dirty="0">
                <a:latin typeface="Calibri" panose="020F0502020204030204" pitchFamily="34" charset="0"/>
                <a:ea typeface="Times New Roman" panose="02020603050405020304" pitchFamily="18" charset="0"/>
                <a:cs typeface="Calibri" panose="020F0502020204030204" pitchFamily="34" charset="0"/>
              </a:rPr>
              <a:t>Table 5. Concentration increased by TFF concentration</a:t>
            </a:r>
            <a:endParaRPr lang="zh-CN" altLang="zh-CN" sz="2627"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31" name="表格 30"/>
          <p:cNvGraphicFramePr>
            <a:graphicFrameLocks noGrp="1"/>
          </p:cNvGraphicFramePr>
          <p:nvPr>
            <p:extLst>
              <p:ext uri="{D42A27DB-BD31-4B8C-83A1-F6EECF244321}">
                <p14:modId xmlns:p14="http://schemas.microsoft.com/office/powerpoint/2010/main" val="2027081730"/>
              </p:ext>
            </p:extLst>
          </p:nvPr>
        </p:nvGraphicFramePr>
        <p:xfrm>
          <a:off x="22665906" y="22771607"/>
          <a:ext cx="11353811" cy="2576204"/>
        </p:xfrm>
        <a:graphic>
          <a:graphicData uri="http://schemas.openxmlformats.org/drawingml/2006/table">
            <a:tbl>
              <a:tblPr firstRow="1" firstCol="1" bandRow="1">
                <a:tableStyleId>{5C22544A-7EE6-4342-B048-85BDC9FD1C3A}</a:tableStyleId>
              </a:tblPr>
              <a:tblGrid>
                <a:gridCol w="1621973">
                  <a:extLst>
                    <a:ext uri="{9D8B030D-6E8A-4147-A177-3AD203B41FA5}">
                      <a16:colId xmlns:a16="http://schemas.microsoft.com/office/drawing/2014/main" val="20000"/>
                    </a:ext>
                  </a:extLst>
                </a:gridCol>
                <a:gridCol w="1621973">
                  <a:extLst>
                    <a:ext uri="{9D8B030D-6E8A-4147-A177-3AD203B41FA5}">
                      <a16:colId xmlns:a16="http://schemas.microsoft.com/office/drawing/2014/main" val="20001"/>
                    </a:ext>
                  </a:extLst>
                </a:gridCol>
                <a:gridCol w="1621973">
                  <a:extLst>
                    <a:ext uri="{9D8B030D-6E8A-4147-A177-3AD203B41FA5}">
                      <a16:colId xmlns:a16="http://schemas.microsoft.com/office/drawing/2014/main" val="20002"/>
                    </a:ext>
                  </a:extLst>
                </a:gridCol>
                <a:gridCol w="1621973">
                  <a:extLst>
                    <a:ext uri="{9D8B030D-6E8A-4147-A177-3AD203B41FA5}">
                      <a16:colId xmlns:a16="http://schemas.microsoft.com/office/drawing/2014/main" val="20003"/>
                    </a:ext>
                  </a:extLst>
                </a:gridCol>
                <a:gridCol w="1621973">
                  <a:extLst>
                    <a:ext uri="{9D8B030D-6E8A-4147-A177-3AD203B41FA5}">
                      <a16:colId xmlns:a16="http://schemas.microsoft.com/office/drawing/2014/main" val="20004"/>
                    </a:ext>
                  </a:extLst>
                </a:gridCol>
                <a:gridCol w="2244229">
                  <a:extLst>
                    <a:ext uri="{9D8B030D-6E8A-4147-A177-3AD203B41FA5}">
                      <a16:colId xmlns:a16="http://schemas.microsoft.com/office/drawing/2014/main" val="20005"/>
                    </a:ext>
                  </a:extLst>
                </a:gridCol>
                <a:gridCol w="999717">
                  <a:extLst>
                    <a:ext uri="{9D8B030D-6E8A-4147-A177-3AD203B41FA5}">
                      <a16:colId xmlns:a16="http://schemas.microsoft.com/office/drawing/2014/main" val="20006"/>
                    </a:ext>
                  </a:extLst>
                </a:gridCol>
              </a:tblGrid>
              <a:tr h="1060792">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Time point</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Actual conc.</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(mg/mL)</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Purity</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EE</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Particle size</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(nm)</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tc>
                  <a:txBody>
                    <a:bodyPr/>
                    <a:lstStyle/>
                    <a:p>
                      <a:pPr marL="0" algn="ctr" defTabSz="3780038" rtl="0" eaLnBrk="1" latinLnBrk="0" hangingPunct="1">
                        <a:spcAft>
                          <a:spcPts val="0"/>
                        </a:spcAft>
                      </a:pPr>
                      <a:r>
                        <a:rPr lang="en-US"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300" b="1" kern="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98A"/>
                    </a:solidFill>
                  </a:tcPr>
                </a:tc>
                <a:extLst>
                  <a:ext uri="{0D108BD9-81ED-4DB2-BD59-A6C34878D82A}">
                    <a16:rowId xmlns:a16="http://schemas.microsoft.com/office/drawing/2014/main" val="10000"/>
                  </a:ext>
                </a:extLst>
              </a:tr>
              <a:tr h="378853">
                <a:tc rowSpan="2">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6.51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98.53</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8853">
                <a:tc vMerge="1">
                  <a:txBody>
                    <a:bodyPr/>
                    <a:lstStyle/>
                    <a:p>
                      <a:endParaRPr lang="zh-CN" altLang="en-US"/>
                    </a:p>
                  </a:txBody>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 Months</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6.49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98.55</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99</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0.20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8853">
                <a:tc rowSpan="2">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98.53</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0.11</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8853">
                <a:tc vMerge="1">
                  <a:txBody>
                    <a:bodyPr/>
                    <a:lstStyle/>
                    <a:p>
                      <a:endParaRPr lang="zh-CN" altLang="en-US"/>
                    </a:p>
                  </a:txBody>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Months</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11.70</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98.41</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100.00</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95</a:t>
                      </a:r>
                      <a:endParaRPr lang="zh-CN" sz="2300" kern="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3780038" rtl="0" eaLnBrk="1" latinLnBrk="0" hangingPunct="1">
                        <a:spcAft>
                          <a:spcPts val="0"/>
                        </a:spcAft>
                      </a:pPr>
                      <a:r>
                        <a:rPr lang="en-US"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0.17</a:t>
                      </a:r>
                      <a:endParaRPr lang="zh-CN" sz="23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6294" marR="56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2" name="矩形 31"/>
          <p:cNvSpPr/>
          <p:nvPr/>
        </p:nvSpPr>
        <p:spPr>
          <a:xfrm>
            <a:off x="22569182" y="25936236"/>
            <a:ext cx="11118860" cy="897710"/>
          </a:xfrm>
          <a:prstGeom prst="rect">
            <a:avLst/>
          </a:prstGeom>
          <a:noFill/>
        </p:spPr>
        <p:txBody>
          <a:bodyPr wrap="square" numCol="1" rtlCol="0">
            <a:spAutoFit/>
          </a:bodyPr>
          <a:lstStyle/>
          <a:p>
            <a:pPr marL="422186" indent="-422186" algn="just" defTabSz="788761" eaLnBrk="0" hangingPunct="0">
              <a:spcBef>
                <a:spcPct val="50000"/>
              </a:spcBef>
              <a:buFont typeface="Wingdings" panose="05000000000000000000" pitchFamily="2" charset="2"/>
              <a:buChar char="Ø"/>
            </a:pPr>
            <a:r>
              <a:rPr lang="en-US" altLang="zh-CN" sz="2627" dirty="0">
                <a:latin typeface="Arial" panose="020B0604020202020204" pitchFamily="34" charset="0"/>
                <a:ea typeface="Arial Unicode MS" panose="020B0604020202020204" pitchFamily="34" charset="-122"/>
                <a:cs typeface="Arial" panose="020B0604020202020204" pitchFamily="34" charset="0"/>
              </a:rPr>
              <a:t>Particle size/PDI slightly increased and EE didn’t change when the samples were stored at 2 to 8℃ for as long as 2~3 months.</a:t>
            </a:r>
          </a:p>
        </p:txBody>
      </p:sp>
      <p:sp>
        <p:nvSpPr>
          <p:cNvPr id="33" name="矩形 32"/>
          <p:cNvSpPr/>
          <p:nvPr/>
        </p:nvSpPr>
        <p:spPr>
          <a:xfrm>
            <a:off x="22626751" y="25370410"/>
            <a:ext cx="9040147" cy="493487"/>
          </a:xfrm>
          <a:prstGeom prst="rect">
            <a:avLst/>
          </a:prstGeom>
        </p:spPr>
        <p:txBody>
          <a:bodyPr wrap="square">
            <a:spAutoFit/>
          </a:bodyPr>
          <a:lstStyle/>
          <a:p>
            <a:pPr algn="just">
              <a:spcAft>
                <a:spcPts val="492"/>
              </a:spcAft>
            </a:pPr>
            <a:r>
              <a:rPr lang="en-US" altLang="zh-CN" sz="2627" b="1" dirty="0">
                <a:latin typeface="Calibri" panose="020F0502020204030204" pitchFamily="34" charset="0"/>
                <a:ea typeface="Times New Roman" panose="02020603050405020304" pitchFamily="18" charset="0"/>
                <a:cs typeface="Calibri" panose="020F0502020204030204" pitchFamily="34" charset="0"/>
              </a:rPr>
              <a:t>Table 6. Stability of lead formulation with high concentration</a:t>
            </a:r>
            <a:endParaRPr lang="zh-CN" altLang="zh-CN" sz="2627" dirty="0">
              <a:latin typeface="Calibri" panose="020F0502020204030204" pitchFamily="34" charset="0"/>
              <a:ea typeface="Times New Roman" panose="02020603050405020304" pitchFamily="18" charset="0"/>
              <a:cs typeface="Calibri" panose="020F0502020204030204" pitchFamily="34" charset="0"/>
            </a:endParaRPr>
          </a:p>
        </p:txBody>
      </p:sp>
      <p:sp>
        <p:nvSpPr>
          <p:cNvPr id="34" name="矩形 33"/>
          <p:cNvSpPr/>
          <p:nvPr/>
        </p:nvSpPr>
        <p:spPr>
          <a:xfrm>
            <a:off x="10672385" y="6640013"/>
            <a:ext cx="23393132" cy="5748389"/>
          </a:xfrm>
          <a:prstGeom prst="rect">
            <a:avLst/>
          </a:prstGeom>
        </p:spPr>
        <p:txBody>
          <a:bodyPr wrap="square">
            <a:spAutoFit/>
          </a:bodyPr>
          <a:lstStyle/>
          <a:p>
            <a:pPr algn="just"/>
            <a:r>
              <a:rPr lang="en-US" altLang="zh-CN" sz="2627" dirty="0">
                <a:latin typeface="Arial" panose="020B0604020202020204" pitchFamily="34" charset="0"/>
                <a:ea typeface="Times New Roman" panose="02020603050405020304" pitchFamily="18" charset="0"/>
                <a:cs typeface="Arial" panose="020B0604020202020204" pitchFamily="34" charset="0"/>
              </a:rPr>
              <a:t>For LNPs, first, the concentration of Compound X in LNPs was increased from 1.79 mg/mL to 4.11 mg/mL, and particle size/ PDI and EE didn’t change significantly when the N/P ratio was gradually adjusted from 3.4 to 1.5. The results showed that drug-loading concentration of LNPs could be improved by decreasing N/P ratio. Second, the concentration of Compound X was increased from 1.79 mg/mL to 2.57 mg/mL by TFF, an increase about 50%, which was lower than the target of 150%, suggesting that the concentration may not be improved by TFF by more than 50%. Third, the concentration was improved, although the particle size increased significantly after adding CP1 (This may be related to the selected compounds, as so far there have been many publications on the use and efficacy of CP1 as a transfection system. CP1 is a positively charged polymer that can be used to condense oligo into nano-sized complexes to prevent nuclease degradation. Adding CP1 allows compression of oligo and to be further fully encapsulated by LNPs.</a:t>
            </a:r>
            <a:endParaRPr lang="zh-CN" altLang="zh-CN" sz="2627" dirty="0">
              <a:latin typeface="Arial" panose="020B0604020202020204" pitchFamily="34" charset="0"/>
              <a:ea typeface="Times New Roman" panose="02020603050405020304" pitchFamily="18" charset="0"/>
              <a:cs typeface="Arial" panose="020B0604020202020204" pitchFamily="34" charset="0"/>
            </a:endParaRPr>
          </a:p>
          <a:p>
            <a:r>
              <a:rPr lang="en-US" altLang="zh-CN" sz="2627" dirty="0">
                <a:latin typeface="Arial" panose="020B0604020202020204" pitchFamily="34" charset="0"/>
                <a:ea typeface="Times New Roman" panose="02020603050405020304" pitchFamily="18" charset="0"/>
                <a:cs typeface="Arial" panose="020B0604020202020204" pitchFamily="34" charset="0"/>
              </a:rPr>
              <a:t>For liposomes, the drug loading and stability of four formulations were explored. Drug solutions were prepared at different target concentrations of 2.00, 7.00, 12.00 and 20.00 mg/mL, and the liposome concentrations were 1.74, 6.01, 6.69 and 10.91 mg/mL, respectively. Though the encapsulation efficiency, mean particle size, PDI and encapsulation efficiency (EE) in the four formulations were similar, the recovery rates gradually decreased as the concentrations were improved, which were by 87.00%, 85.85%, 62.75%, and 55.75% respectively. The results showed that concentration could be improved by increasing the drug/lipid ratio. Concentration also could be improved from 6.01 mg/mL to 12.00 mg/mL by TFF concentration with the particle size/PDI and EE not changing significantly. After improving concentration by TFF, although the particle size/PDI was slightly increased, the formulations remained stable and EE didn’t change when the samples were stored at 2 to 8℃ for as long as 3 months.</a:t>
            </a:r>
            <a:endParaRPr lang="zh-CN" altLang="en-US" sz="2627"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399784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3805</TotalTime>
  <Words>1690</Words>
  <Application>Microsoft Office PowerPoint</Application>
  <PresentationFormat>Custom</PresentationFormat>
  <Paragraphs>256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Ortiz</dc:creator>
  <cp:lastModifiedBy>Tian, Lu</cp:lastModifiedBy>
  <cp:revision>191</cp:revision>
  <dcterms:created xsi:type="dcterms:W3CDTF">2016-11-22T18:17:53Z</dcterms:created>
  <dcterms:modified xsi:type="dcterms:W3CDTF">2023-04-12T13:11:43Z</dcterms:modified>
</cp:coreProperties>
</file>