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
  </p:notesMasterIdLst>
  <p:sldIdLst>
    <p:sldId id="257" r:id="rId2"/>
  </p:sldIdLst>
  <p:sldSz cx="50399950" cy="32399288"/>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4">
          <p15:clr>
            <a:srgbClr val="A4A3A4"/>
          </p15:clr>
        </p15:guide>
        <p15:guide id="2" pos="15874">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o Liang(STA/DFR)" initials="ML" lastIdx="4" clrIdx="0">
    <p:extLst>
      <p:ext uri="{19B8F6BF-5375-455C-9EA6-DF929625EA0E}">
        <p15:presenceInfo xmlns:p15="http://schemas.microsoft.com/office/powerpoint/2012/main" userId="S-1-5-21-4231491025-2922586567-4251205997-889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98A"/>
    <a:srgbClr val="004061"/>
    <a:srgbClr val="1A7DB2"/>
    <a:srgbClr val="1C7EB4"/>
    <a:srgbClr val="633614"/>
    <a:srgbClr val="003F5F"/>
    <a:srgbClr val="005057"/>
    <a:srgbClr val="E87424"/>
    <a:srgbClr val="F99D25"/>
    <a:srgbClr val="757C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38" autoAdjust="0"/>
    <p:restoredTop sz="96379" autoAdjust="0"/>
  </p:normalViewPr>
  <p:slideViewPr>
    <p:cSldViewPr snapToGrid="0">
      <p:cViewPr>
        <p:scale>
          <a:sx n="29" d="100"/>
          <a:sy n="29" d="100"/>
        </p:scale>
        <p:origin x="-1092" y="12"/>
      </p:cViewPr>
      <p:guideLst>
        <p:guide orient="horz" pos="10204"/>
        <p:guide pos="15874"/>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164" d="100"/>
          <a:sy n="164" d="100"/>
        </p:scale>
        <p:origin x="229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E4E6660-AA27-A246-A42F-186D2C5B86F9}" type="datetimeFigureOut">
              <a:rPr lang="en-US" smtClean="0"/>
              <a:t>7/19/2022</a:t>
            </a:fld>
            <a:endParaRPr lang="en-US" dirty="0"/>
          </a:p>
        </p:txBody>
      </p:sp>
      <p:sp>
        <p:nvSpPr>
          <p:cNvPr id="4" name="Slide Image Placeholder 3"/>
          <p:cNvSpPr>
            <a:spLocks noGrp="1" noRot="1" noChangeAspect="1"/>
          </p:cNvSpPr>
          <p:nvPr>
            <p:ph type="sldImg" idx="2"/>
          </p:nvPr>
        </p:nvSpPr>
        <p:spPr>
          <a:xfrm>
            <a:off x="2771775" y="857250"/>
            <a:ext cx="360045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B60075B5-8FAA-9745-8102-704512CA05CC}" type="slidenum">
              <a:rPr lang="en-US" smtClean="0"/>
              <a:t>‹#›</a:t>
            </a:fld>
            <a:endParaRPr lang="en-US" dirty="0"/>
          </a:p>
        </p:txBody>
      </p:sp>
    </p:spTree>
    <p:extLst>
      <p:ext uri="{BB962C8B-B14F-4D97-AF65-F5344CB8AC3E}">
        <p14:creationId xmlns:p14="http://schemas.microsoft.com/office/powerpoint/2010/main" val="653174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0075B5-8FAA-9745-8102-704512CA05CC}" type="slidenum">
              <a:rPr lang="en-US" smtClean="0"/>
              <a:t>1</a:t>
            </a:fld>
            <a:endParaRPr lang="en-US" dirty="0"/>
          </a:p>
        </p:txBody>
      </p:sp>
    </p:spTree>
    <p:extLst>
      <p:ext uri="{BB962C8B-B14F-4D97-AF65-F5344CB8AC3E}">
        <p14:creationId xmlns:p14="http://schemas.microsoft.com/office/powerpoint/2010/main" val="3818147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332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9F6676-57D2-E146-AFCE-1B0B751732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50399950" cy="7542850"/>
          </a:xfrm>
          <a:prstGeom prst="rect">
            <a:avLst/>
          </a:prstGeom>
        </p:spPr>
      </p:pic>
    </p:spTree>
    <p:extLst>
      <p:ext uri="{BB962C8B-B14F-4D97-AF65-F5344CB8AC3E}">
        <p14:creationId xmlns:p14="http://schemas.microsoft.com/office/powerpoint/2010/main" val="851198559"/>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3780038" rtl="0" eaLnBrk="1" latinLnBrk="0" hangingPunct="1">
        <a:lnSpc>
          <a:spcPct val="90000"/>
        </a:lnSpc>
        <a:spcBef>
          <a:spcPct val="0"/>
        </a:spcBef>
        <a:buNone/>
        <a:defRPr sz="18189" kern="1200">
          <a:solidFill>
            <a:schemeClr val="tx1"/>
          </a:solidFill>
          <a:latin typeface="+mj-lt"/>
          <a:ea typeface="+mj-ea"/>
          <a:cs typeface="+mj-cs"/>
        </a:defRPr>
      </a:lvl1pPr>
    </p:titleStyle>
    <p:bodyStyle>
      <a:lvl1pPr marL="945010" indent="-945010" algn="l" defTabSz="3780038" rtl="0" eaLnBrk="1" latinLnBrk="0" hangingPunct="1">
        <a:lnSpc>
          <a:spcPct val="90000"/>
        </a:lnSpc>
        <a:spcBef>
          <a:spcPts val="4134"/>
        </a:spcBef>
        <a:buFont typeface="Arial" panose="020B0604020202020204" pitchFamily="34" charset="0"/>
        <a:buChar char="•"/>
        <a:defRPr sz="11575" kern="1200">
          <a:solidFill>
            <a:schemeClr val="tx1"/>
          </a:solidFill>
          <a:latin typeface="+mn-lt"/>
          <a:ea typeface="+mn-ea"/>
          <a:cs typeface="+mn-cs"/>
        </a:defRPr>
      </a:lvl1pPr>
      <a:lvl2pPr marL="2835029" indent="-945010" algn="l" defTabSz="3780038" rtl="0" eaLnBrk="1" latinLnBrk="0" hangingPunct="1">
        <a:lnSpc>
          <a:spcPct val="90000"/>
        </a:lnSpc>
        <a:spcBef>
          <a:spcPts val="2067"/>
        </a:spcBef>
        <a:buFont typeface="Arial" panose="020B0604020202020204" pitchFamily="34" charset="0"/>
        <a:buChar char="•"/>
        <a:defRPr sz="9921" kern="1200">
          <a:solidFill>
            <a:schemeClr val="tx1"/>
          </a:solidFill>
          <a:latin typeface="+mn-lt"/>
          <a:ea typeface="+mn-ea"/>
          <a:cs typeface="+mn-cs"/>
        </a:defRPr>
      </a:lvl2pPr>
      <a:lvl3pPr marL="4725048" indent="-945010" algn="l" defTabSz="3780038" rtl="0" eaLnBrk="1" latinLnBrk="0" hangingPunct="1">
        <a:lnSpc>
          <a:spcPct val="90000"/>
        </a:lnSpc>
        <a:spcBef>
          <a:spcPts val="2067"/>
        </a:spcBef>
        <a:buFont typeface="Arial" panose="020B0604020202020204" pitchFamily="34" charset="0"/>
        <a:buChar char="•"/>
        <a:defRPr sz="8268" kern="1200">
          <a:solidFill>
            <a:schemeClr val="tx1"/>
          </a:solidFill>
          <a:latin typeface="+mn-lt"/>
          <a:ea typeface="+mn-ea"/>
          <a:cs typeface="+mn-cs"/>
        </a:defRPr>
      </a:lvl3pPr>
      <a:lvl4pPr marL="6615067"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4pPr>
      <a:lvl5pPr marL="8505086"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5pPr>
      <a:lvl6pPr marL="10395105"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6pPr>
      <a:lvl7pPr marL="12285124"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7pPr>
      <a:lvl8pPr marL="14175143"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8pPr>
      <a:lvl9pPr marL="16065162"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9pPr>
    </p:bodyStyle>
    <p:otherStyle>
      <a:defPPr>
        <a:defRPr lang="en-US"/>
      </a:defPPr>
      <a:lvl1pPr marL="0" algn="l" defTabSz="3780038" rtl="0" eaLnBrk="1" latinLnBrk="0" hangingPunct="1">
        <a:defRPr sz="7441" kern="1200">
          <a:solidFill>
            <a:schemeClr val="tx1"/>
          </a:solidFill>
          <a:latin typeface="+mn-lt"/>
          <a:ea typeface="+mn-ea"/>
          <a:cs typeface="+mn-cs"/>
        </a:defRPr>
      </a:lvl1pPr>
      <a:lvl2pPr marL="1890019" algn="l" defTabSz="3780038" rtl="0" eaLnBrk="1" latinLnBrk="0" hangingPunct="1">
        <a:defRPr sz="7441" kern="1200">
          <a:solidFill>
            <a:schemeClr val="tx1"/>
          </a:solidFill>
          <a:latin typeface="+mn-lt"/>
          <a:ea typeface="+mn-ea"/>
          <a:cs typeface="+mn-cs"/>
        </a:defRPr>
      </a:lvl2pPr>
      <a:lvl3pPr marL="3780038" algn="l" defTabSz="3780038" rtl="0" eaLnBrk="1" latinLnBrk="0" hangingPunct="1">
        <a:defRPr sz="7441" kern="1200">
          <a:solidFill>
            <a:schemeClr val="tx1"/>
          </a:solidFill>
          <a:latin typeface="+mn-lt"/>
          <a:ea typeface="+mn-ea"/>
          <a:cs typeface="+mn-cs"/>
        </a:defRPr>
      </a:lvl3pPr>
      <a:lvl4pPr marL="5670057" algn="l" defTabSz="3780038" rtl="0" eaLnBrk="1" latinLnBrk="0" hangingPunct="1">
        <a:defRPr sz="7441" kern="1200">
          <a:solidFill>
            <a:schemeClr val="tx1"/>
          </a:solidFill>
          <a:latin typeface="+mn-lt"/>
          <a:ea typeface="+mn-ea"/>
          <a:cs typeface="+mn-cs"/>
        </a:defRPr>
      </a:lvl4pPr>
      <a:lvl5pPr marL="7560076" algn="l" defTabSz="3780038" rtl="0" eaLnBrk="1" latinLnBrk="0" hangingPunct="1">
        <a:defRPr sz="7441" kern="1200">
          <a:solidFill>
            <a:schemeClr val="tx1"/>
          </a:solidFill>
          <a:latin typeface="+mn-lt"/>
          <a:ea typeface="+mn-ea"/>
          <a:cs typeface="+mn-cs"/>
        </a:defRPr>
      </a:lvl5pPr>
      <a:lvl6pPr marL="9450095" algn="l" defTabSz="3780038" rtl="0" eaLnBrk="1" latinLnBrk="0" hangingPunct="1">
        <a:defRPr sz="7441" kern="1200">
          <a:solidFill>
            <a:schemeClr val="tx1"/>
          </a:solidFill>
          <a:latin typeface="+mn-lt"/>
          <a:ea typeface="+mn-ea"/>
          <a:cs typeface="+mn-cs"/>
        </a:defRPr>
      </a:lvl6pPr>
      <a:lvl7pPr marL="11340114" algn="l" defTabSz="3780038" rtl="0" eaLnBrk="1" latinLnBrk="0" hangingPunct="1">
        <a:defRPr sz="7441" kern="1200">
          <a:solidFill>
            <a:schemeClr val="tx1"/>
          </a:solidFill>
          <a:latin typeface="+mn-lt"/>
          <a:ea typeface="+mn-ea"/>
          <a:cs typeface="+mn-cs"/>
        </a:defRPr>
      </a:lvl7pPr>
      <a:lvl8pPr marL="13230134" algn="l" defTabSz="3780038" rtl="0" eaLnBrk="1" latinLnBrk="0" hangingPunct="1">
        <a:defRPr sz="7441" kern="1200">
          <a:solidFill>
            <a:schemeClr val="tx1"/>
          </a:solidFill>
          <a:latin typeface="+mn-lt"/>
          <a:ea typeface="+mn-ea"/>
          <a:cs typeface="+mn-cs"/>
        </a:defRPr>
      </a:lvl8pPr>
      <a:lvl9pPr marL="15120153" algn="l" defTabSz="3780038" rtl="0" eaLnBrk="1" latinLnBrk="0" hangingPunct="1">
        <a:defRPr sz="744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a:spLocks noChangeArrowheads="1"/>
          </p:cNvSpPr>
          <p:nvPr/>
        </p:nvSpPr>
        <p:spPr bwMode="auto">
          <a:xfrm>
            <a:off x="12580871" y="7850874"/>
            <a:ext cx="26014429" cy="24210545"/>
          </a:xfrm>
          <a:prstGeom prst="rect">
            <a:avLst/>
          </a:prstGeom>
          <a:solidFill>
            <a:schemeClr val="bg1">
              <a:lumMod val="65000"/>
              <a:alpha val="20000"/>
            </a:schemeClr>
          </a:solidFill>
          <a:ln w="12700">
            <a:solidFill>
              <a:schemeClr val="bg1">
                <a:lumMod val="50000"/>
              </a:schemeClr>
            </a:solidFill>
            <a:miter lim="800000"/>
            <a:headEnd/>
            <a:tailEnd/>
          </a:ln>
          <a:effectLst/>
        </p:spPr>
        <p:txBody>
          <a:bodyPr lIns="438087" tIns="438087" rIns="438087" bIns="438087" numCol="2" spcCol="720685"/>
          <a:lstStyle/>
          <a:p>
            <a:pPr defTabSz="1110716" eaLnBrk="0" hangingPunct="0">
              <a:spcBef>
                <a:spcPct val="50000"/>
              </a:spcBef>
            </a:pPr>
            <a:r>
              <a:rPr lang="en-US" sz="6416" b="1" cap="all" dirty="0" smtClean="0">
                <a:solidFill>
                  <a:schemeClr val="accent1"/>
                </a:solidFill>
              </a:rPr>
              <a:t>Result(S)</a:t>
            </a:r>
          </a:p>
          <a:p>
            <a:pPr defTabSz="1110716" eaLnBrk="0" hangingPunct="0">
              <a:spcBef>
                <a:spcPct val="50000"/>
              </a:spcBef>
            </a:pPr>
            <a:endParaRPr lang="en-AU" sz="1867" dirty="0">
              <a:solidFill>
                <a:schemeClr val="accent1"/>
              </a:solidFill>
              <a:latin typeface="+mj-lt"/>
            </a:endParaRPr>
          </a:p>
        </p:txBody>
      </p:sp>
      <p:sp>
        <p:nvSpPr>
          <p:cNvPr id="19" name="Rectangle 18"/>
          <p:cNvSpPr>
            <a:spLocks noChangeArrowheads="1"/>
          </p:cNvSpPr>
          <p:nvPr/>
        </p:nvSpPr>
        <p:spPr bwMode="auto">
          <a:xfrm>
            <a:off x="420391" y="7850875"/>
            <a:ext cx="11807468" cy="6739521"/>
          </a:xfrm>
          <a:prstGeom prst="rect">
            <a:avLst/>
          </a:prstGeom>
          <a:solidFill>
            <a:schemeClr val="bg1">
              <a:lumMod val="65000"/>
              <a:alpha val="20000"/>
            </a:schemeClr>
          </a:solidFill>
          <a:ln w="12700">
            <a:solidFill>
              <a:schemeClr val="bg1">
                <a:lumMod val="50000"/>
              </a:schemeClr>
            </a:solidFill>
          </a:ln>
          <a:effectLst/>
        </p:spPr>
        <p:txBody>
          <a:bodyPr lIns="438087" tIns="438087" rIns="438087" bIns="438087"/>
          <a:lstStyle/>
          <a:p>
            <a:pPr defTabSz="1110716" eaLnBrk="0" hangingPunct="0">
              <a:spcBef>
                <a:spcPct val="50000"/>
              </a:spcBef>
            </a:pPr>
            <a:r>
              <a:rPr lang="en-US" sz="6416" b="1" cap="all" dirty="0">
                <a:solidFill>
                  <a:schemeClr val="accent1"/>
                </a:solidFill>
              </a:rPr>
              <a:t>PURPOSE</a:t>
            </a:r>
          </a:p>
          <a:p>
            <a:pPr defTabSz="1110716" eaLnBrk="0" hangingPunct="0">
              <a:spcBef>
                <a:spcPct val="50000"/>
              </a:spcBef>
            </a:pPr>
            <a:endParaRPr lang="en-CA" sz="3266" dirty="0"/>
          </a:p>
          <a:p>
            <a:pPr defTabSz="1110716"/>
            <a:endParaRPr lang="en-AU" sz="3500" dirty="0">
              <a:solidFill>
                <a:srgbClr val="003152"/>
              </a:solidFill>
              <a:latin typeface="Arial" charset="0"/>
            </a:endParaRPr>
          </a:p>
        </p:txBody>
      </p:sp>
      <p:sp>
        <p:nvSpPr>
          <p:cNvPr id="20" name="Rectangle 19"/>
          <p:cNvSpPr>
            <a:spLocks noChangeArrowheads="1"/>
          </p:cNvSpPr>
          <p:nvPr/>
        </p:nvSpPr>
        <p:spPr bwMode="auto">
          <a:xfrm>
            <a:off x="38879681" y="7850874"/>
            <a:ext cx="11096264" cy="15483193"/>
          </a:xfrm>
          <a:prstGeom prst="rect">
            <a:avLst/>
          </a:prstGeom>
          <a:solidFill>
            <a:schemeClr val="bg1">
              <a:lumMod val="65000"/>
              <a:alpha val="20000"/>
            </a:schemeClr>
          </a:solidFill>
          <a:ln w="12700">
            <a:solidFill>
              <a:schemeClr val="bg1">
                <a:lumMod val="50000"/>
              </a:schemeClr>
            </a:solidFill>
            <a:miter lim="800000"/>
            <a:headEnd/>
            <a:tailEnd/>
          </a:ln>
          <a:effectLst/>
        </p:spPr>
        <p:txBody>
          <a:bodyPr lIns="438087" tIns="438087" rIns="438087" bIns="438087"/>
          <a:lstStyle/>
          <a:p>
            <a:pPr defTabSz="1110716" eaLnBrk="0" hangingPunct="0">
              <a:spcBef>
                <a:spcPct val="50000"/>
              </a:spcBef>
            </a:pPr>
            <a:r>
              <a:rPr lang="en-US" sz="6416" b="1" cap="all" dirty="0">
                <a:solidFill>
                  <a:schemeClr val="accent1"/>
                </a:solidFill>
              </a:rPr>
              <a:t>Conclusion(S)</a:t>
            </a:r>
          </a:p>
          <a:p>
            <a:pPr defTabSz="1110716"/>
            <a:endParaRPr lang="en-US" sz="3200" dirty="0">
              <a:latin typeface="Arial" panose="020B0604020202020204" pitchFamily="34" charset="0"/>
              <a:ea typeface="Arial Unicode MS" panose="020B0604020202020204" pitchFamily="34" charset="-122"/>
              <a:cs typeface="Arial" panose="020B0604020202020204" pitchFamily="34" charset="0"/>
            </a:endParaRPr>
          </a:p>
          <a:p>
            <a:pPr defTabSz="1110716"/>
            <a:endParaRPr lang="en-US" sz="3200" dirty="0">
              <a:latin typeface="Arial" panose="020B0604020202020204" pitchFamily="34" charset="0"/>
              <a:ea typeface="Arial Unicode MS" panose="020B0604020202020204" pitchFamily="34" charset="-122"/>
              <a:cs typeface="Arial" panose="020B0604020202020204" pitchFamily="34" charset="0"/>
            </a:endParaRPr>
          </a:p>
        </p:txBody>
      </p:sp>
      <p:sp>
        <p:nvSpPr>
          <p:cNvPr id="22" name="Rectangle 21"/>
          <p:cNvSpPr>
            <a:spLocks noChangeArrowheads="1"/>
          </p:cNvSpPr>
          <p:nvPr/>
        </p:nvSpPr>
        <p:spPr bwMode="auto">
          <a:xfrm>
            <a:off x="420390" y="14895871"/>
            <a:ext cx="11807469" cy="17165550"/>
          </a:xfrm>
          <a:prstGeom prst="rect">
            <a:avLst/>
          </a:prstGeom>
          <a:solidFill>
            <a:schemeClr val="bg1">
              <a:lumMod val="65000"/>
              <a:alpha val="20000"/>
            </a:schemeClr>
          </a:solidFill>
          <a:ln w="12700">
            <a:solidFill>
              <a:schemeClr val="bg1">
                <a:lumMod val="50000"/>
              </a:schemeClr>
            </a:solidFill>
          </a:ln>
          <a:effectLst/>
        </p:spPr>
        <p:txBody>
          <a:bodyPr lIns="438087" tIns="438087" rIns="438087" bIns="438087"/>
          <a:lstStyle/>
          <a:p>
            <a:pPr marL="465441" indent="-465441" defTabSz="1110716" eaLnBrk="0" hangingPunct="0">
              <a:spcBef>
                <a:spcPct val="50000"/>
              </a:spcBef>
            </a:pPr>
            <a:r>
              <a:rPr lang="en-US" sz="6416" b="1" cap="all" dirty="0" smtClean="0">
                <a:solidFill>
                  <a:schemeClr val="accent1"/>
                </a:solidFill>
              </a:rPr>
              <a:t>Method(S)</a:t>
            </a:r>
            <a:endParaRPr lang="en-US" sz="6416" b="1" cap="all" dirty="0">
              <a:solidFill>
                <a:schemeClr val="accent1"/>
              </a:solidFill>
            </a:endParaRPr>
          </a:p>
        </p:txBody>
      </p:sp>
      <p:sp>
        <p:nvSpPr>
          <p:cNvPr id="23" name="Rectangle 9"/>
          <p:cNvSpPr>
            <a:spLocks noChangeArrowheads="1"/>
          </p:cNvSpPr>
          <p:nvPr/>
        </p:nvSpPr>
        <p:spPr bwMode="auto">
          <a:xfrm>
            <a:off x="38900100" y="23541420"/>
            <a:ext cx="11096263" cy="5719380"/>
          </a:xfrm>
          <a:prstGeom prst="rect">
            <a:avLst/>
          </a:prstGeom>
          <a:solidFill>
            <a:schemeClr val="bg1">
              <a:lumMod val="65000"/>
              <a:alpha val="20000"/>
            </a:schemeClr>
          </a:solidFill>
          <a:ln w="12700">
            <a:solidFill>
              <a:schemeClr val="bg1">
                <a:lumMod val="50000"/>
              </a:schemeClr>
            </a:solidFill>
            <a:miter lim="800000"/>
            <a:headEnd/>
            <a:tailEnd/>
          </a:ln>
          <a:effectLst/>
        </p:spPr>
        <p:txBody>
          <a:bodyPr lIns="438087" tIns="438087" rIns="438087" bIns="438087"/>
          <a:lstStyle/>
          <a:p>
            <a:pPr defTabSz="1110716" eaLnBrk="0" hangingPunct="0">
              <a:spcBef>
                <a:spcPct val="50000"/>
              </a:spcBef>
            </a:pPr>
            <a:r>
              <a:rPr lang="en-GB" sz="6416" b="1" cap="all" dirty="0" smtClean="0">
                <a:solidFill>
                  <a:schemeClr val="accent1"/>
                </a:solidFill>
              </a:rPr>
              <a:t>REFERENCE</a:t>
            </a:r>
            <a:endParaRPr lang="en-GB" sz="6416" b="1" cap="all" dirty="0">
              <a:solidFill>
                <a:schemeClr val="accent1"/>
              </a:solidFill>
            </a:endParaRPr>
          </a:p>
        </p:txBody>
      </p:sp>
      <p:sp>
        <p:nvSpPr>
          <p:cNvPr id="43" name="Text Placeholder 1">
            <a:extLst>
              <a:ext uri="{FF2B5EF4-FFF2-40B4-BE49-F238E27FC236}">
                <a16:creationId xmlns:a16="http://schemas.microsoft.com/office/drawing/2014/main" id="{6B304855-08F1-4850-BF97-788E90AC231C}"/>
              </a:ext>
            </a:extLst>
          </p:cNvPr>
          <p:cNvSpPr txBox="1">
            <a:spLocks/>
          </p:cNvSpPr>
          <p:nvPr/>
        </p:nvSpPr>
        <p:spPr>
          <a:xfrm>
            <a:off x="6525392" y="1137385"/>
            <a:ext cx="25478608" cy="4710408"/>
          </a:xfrm>
          <a:prstGeom prst="rect">
            <a:avLst/>
          </a:prstGeom>
        </p:spPr>
        <p:txBody>
          <a:bodyPr/>
          <a:lstStyle>
            <a:lvl1pPr marL="0" indent="0" algn="l" defTabSz="3780038" rtl="0" eaLnBrk="1" latinLnBrk="0" hangingPunct="1">
              <a:lnSpc>
                <a:spcPct val="90000"/>
              </a:lnSpc>
              <a:spcBef>
                <a:spcPts val="1417"/>
              </a:spcBef>
              <a:buFont typeface="Arial" panose="020B0604020202020204" pitchFamily="34" charset="0"/>
              <a:buNone/>
              <a:defRPr sz="6850" b="1" kern="1200">
                <a:solidFill>
                  <a:srgbClr val="D1D4B2"/>
                </a:solidFill>
                <a:latin typeface="Arial" panose="020B0604020202020204" pitchFamily="34" charset="0"/>
                <a:ea typeface="+mn-ea"/>
                <a:cs typeface="Arial" panose="020B0604020202020204" pitchFamily="34" charset="0"/>
              </a:defRPr>
            </a:lvl1pPr>
            <a:lvl2pPr marL="2835029" indent="-945010" algn="l" defTabSz="3780038" rtl="0" eaLnBrk="1" latinLnBrk="0" hangingPunct="1">
              <a:lnSpc>
                <a:spcPct val="90000"/>
              </a:lnSpc>
              <a:spcBef>
                <a:spcPts val="2067"/>
              </a:spcBef>
              <a:buFont typeface="Arial" panose="020B0604020202020204" pitchFamily="34" charset="0"/>
              <a:buChar char="•"/>
              <a:defRPr sz="9921" kern="1200">
                <a:solidFill>
                  <a:schemeClr val="tx1"/>
                </a:solidFill>
                <a:latin typeface="+mn-lt"/>
                <a:ea typeface="+mn-ea"/>
                <a:cs typeface="+mn-cs"/>
              </a:defRPr>
            </a:lvl2pPr>
            <a:lvl3pPr marL="4725048" indent="-945010" algn="l" defTabSz="3780038" rtl="0" eaLnBrk="1" latinLnBrk="0" hangingPunct="1">
              <a:lnSpc>
                <a:spcPct val="90000"/>
              </a:lnSpc>
              <a:spcBef>
                <a:spcPts val="2067"/>
              </a:spcBef>
              <a:buFont typeface="Arial" panose="020B0604020202020204" pitchFamily="34" charset="0"/>
              <a:buChar char="•"/>
              <a:defRPr sz="8268" kern="1200">
                <a:solidFill>
                  <a:schemeClr val="tx1"/>
                </a:solidFill>
                <a:latin typeface="+mn-lt"/>
                <a:ea typeface="+mn-ea"/>
                <a:cs typeface="+mn-cs"/>
              </a:defRPr>
            </a:lvl3pPr>
            <a:lvl4pPr marL="6615067"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4pPr>
            <a:lvl5pPr marL="8505086"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5pPr>
            <a:lvl6pPr marL="10395105"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6pPr>
            <a:lvl7pPr marL="12285124"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7pPr>
            <a:lvl8pPr marL="14175143"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8pPr>
            <a:lvl9pPr marL="16065162"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9pPr>
          </a:lstStyle>
          <a:p>
            <a:pPr lvl="0">
              <a:defRPr/>
            </a:pPr>
            <a:r>
              <a:rPr lang="en-US" sz="7400" dirty="0">
                <a:solidFill>
                  <a:schemeClr val="accent5"/>
                </a:solidFill>
                <a:latin typeface="Calibri (Body)"/>
                <a:cs typeface="Calibri (Body)"/>
              </a:rPr>
              <a:t>Liposome prepared by different mixing modules and effect on </a:t>
            </a:r>
            <a:r>
              <a:rPr lang="en-US" sz="7400" dirty="0" smtClean="0">
                <a:solidFill>
                  <a:schemeClr val="accent5"/>
                </a:solidFill>
                <a:latin typeface="Calibri (Body)"/>
                <a:cs typeface="Calibri (Body)"/>
              </a:rPr>
              <a:t>prefiltration</a:t>
            </a:r>
            <a:endParaRPr lang="en-US" sz="7400" dirty="0">
              <a:solidFill>
                <a:schemeClr val="accent5"/>
              </a:solidFill>
              <a:latin typeface="Calibri (Body)"/>
              <a:cs typeface="Calibri (Body)"/>
            </a:endParaRPr>
          </a:p>
          <a:p>
            <a:pPr lvl="0">
              <a:defRPr/>
            </a:pPr>
            <a:r>
              <a:rPr lang="en-US" sz="6000" dirty="0">
                <a:solidFill>
                  <a:schemeClr val="accent2"/>
                </a:solidFill>
                <a:latin typeface="Calibri (Body)"/>
                <a:cs typeface="Calibri (Body)"/>
              </a:rPr>
              <a:t>Jing </a:t>
            </a:r>
            <a:r>
              <a:rPr lang="en-US" sz="6000" dirty="0" smtClean="0">
                <a:solidFill>
                  <a:schemeClr val="accent2"/>
                </a:solidFill>
                <a:latin typeface="Calibri (Body)"/>
                <a:cs typeface="Calibri (Body)"/>
              </a:rPr>
              <a:t>Li, Liang Mao, Lu </a:t>
            </a:r>
            <a:r>
              <a:rPr lang="en-US" sz="6000" dirty="0">
                <a:solidFill>
                  <a:schemeClr val="accent2"/>
                </a:solidFill>
                <a:latin typeface="Calibri (Body)"/>
                <a:cs typeface="Calibri (Body)"/>
              </a:rPr>
              <a:t>Tian, Yingxi </a:t>
            </a:r>
            <a:r>
              <a:rPr lang="en-US" sz="6000" dirty="0" smtClean="0">
                <a:solidFill>
                  <a:schemeClr val="accent2"/>
                </a:solidFill>
                <a:latin typeface="Calibri (Body)"/>
                <a:cs typeface="Calibri (Body)"/>
              </a:rPr>
              <a:t>Gu, Yang Zhang, Y</a:t>
            </a:r>
            <a:r>
              <a:rPr lang="en-US" altLang="zh-CN" sz="6000" dirty="0" smtClean="0">
                <a:solidFill>
                  <a:schemeClr val="accent2"/>
                </a:solidFill>
                <a:latin typeface="Calibri (Body)"/>
                <a:cs typeface="Calibri (Body)"/>
              </a:rPr>
              <a:t>ifan Gao, </a:t>
            </a:r>
            <a:r>
              <a:rPr lang="en-US" sz="6000" dirty="0" smtClean="0">
                <a:solidFill>
                  <a:schemeClr val="accent2"/>
                </a:solidFill>
                <a:latin typeface="Calibri (Body)"/>
                <a:cs typeface="Calibri (Body)"/>
              </a:rPr>
              <a:t>Jinling </a:t>
            </a:r>
            <a:r>
              <a:rPr lang="en-US" sz="6000" dirty="0">
                <a:solidFill>
                  <a:schemeClr val="accent2"/>
                </a:solidFill>
                <a:latin typeface="Calibri (Body)"/>
                <a:cs typeface="Calibri (Body)"/>
              </a:rPr>
              <a:t>Chen</a:t>
            </a:r>
          </a:p>
          <a:p>
            <a:pPr lvl="0">
              <a:defRPr/>
            </a:pPr>
            <a:r>
              <a:rPr lang="it-IT" sz="6000" dirty="0" smtClean="0">
                <a:solidFill>
                  <a:schemeClr val="accent2"/>
                </a:solidFill>
                <a:latin typeface="Calibri (Body)"/>
                <a:cs typeface="Calibri (Body)"/>
              </a:rPr>
              <a:t>WuXi </a:t>
            </a:r>
            <a:r>
              <a:rPr lang="it-IT" sz="6000" dirty="0" smtClean="0">
                <a:solidFill>
                  <a:schemeClr val="accent2"/>
                </a:solidFill>
                <a:latin typeface="Calibri (Body)"/>
                <a:cs typeface="Calibri (Body)"/>
              </a:rPr>
              <a:t>STA,</a:t>
            </a:r>
            <a:r>
              <a:rPr lang="en-US" altLang="zh-CN" b="0" dirty="0"/>
              <a:t> </a:t>
            </a:r>
            <a:r>
              <a:rPr lang="en-US" altLang="zh-CN" sz="6000" dirty="0">
                <a:solidFill>
                  <a:schemeClr val="accent2"/>
                </a:solidFill>
                <a:latin typeface="Calibri (Body)"/>
                <a:cs typeface="Calibri (Body)"/>
              </a:rPr>
              <a:t>a subsidiary of </a:t>
            </a:r>
            <a:r>
              <a:rPr lang="en-US" altLang="zh-CN" sz="6000" dirty="0" err="1">
                <a:solidFill>
                  <a:schemeClr val="accent2"/>
                </a:solidFill>
                <a:latin typeface="Calibri (Body)"/>
                <a:cs typeface="Calibri (Body)"/>
              </a:rPr>
              <a:t>WuXi</a:t>
            </a:r>
            <a:r>
              <a:rPr lang="en-US" altLang="zh-CN" sz="6000" dirty="0">
                <a:solidFill>
                  <a:schemeClr val="accent2"/>
                </a:solidFill>
                <a:latin typeface="Calibri (Body)"/>
                <a:cs typeface="Calibri (Body)"/>
              </a:rPr>
              <a:t> </a:t>
            </a:r>
            <a:r>
              <a:rPr lang="en-US" altLang="zh-CN" sz="6000" dirty="0" err="1">
                <a:solidFill>
                  <a:schemeClr val="accent2"/>
                </a:solidFill>
                <a:latin typeface="Calibri (Body)"/>
                <a:cs typeface="Calibri (Body)"/>
              </a:rPr>
              <a:t>AppTec</a:t>
            </a:r>
            <a:endParaRPr lang="en-US" sz="6000" dirty="0">
              <a:solidFill>
                <a:schemeClr val="accent2"/>
              </a:solidFill>
              <a:latin typeface="Calibri (Body)"/>
              <a:cs typeface="Calibri (Body)"/>
            </a:endParaRPr>
          </a:p>
        </p:txBody>
      </p:sp>
      <p:sp>
        <p:nvSpPr>
          <p:cNvPr id="45" name="TextBox 44">
            <a:extLst>
              <a:ext uri="{FF2B5EF4-FFF2-40B4-BE49-F238E27FC236}">
                <a16:creationId xmlns:a16="http://schemas.microsoft.com/office/drawing/2014/main" id="{C45229A3-4F4D-460B-9E66-BDD9B8C6800F}"/>
              </a:ext>
            </a:extLst>
          </p:cNvPr>
          <p:cNvSpPr txBox="1"/>
          <p:nvPr/>
        </p:nvSpPr>
        <p:spPr>
          <a:xfrm>
            <a:off x="1607948" y="1137385"/>
            <a:ext cx="3403599" cy="415498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b="1" i="0" u="none" strike="noStrike" kern="0" cap="none" spc="300" normalizeH="0" baseline="0" noProof="0" dirty="0">
                <a:ln>
                  <a:noFill/>
                </a:ln>
                <a:solidFill>
                  <a:schemeClr val="accent6">
                    <a:lumMod val="75000"/>
                  </a:schemeClr>
                </a:solidFill>
                <a:effectLst/>
                <a:uLnTx/>
                <a:uFillTx/>
              </a:rPr>
              <a:t>Add your Assigned Poster </a:t>
            </a:r>
            <a:br>
              <a:rPr kumimoji="0" lang="en-US" sz="4400" b="1" i="0" u="none" strike="noStrike" kern="0" cap="none" spc="300" normalizeH="0" baseline="0" noProof="0" dirty="0">
                <a:ln>
                  <a:noFill/>
                </a:ln>
                <a:solidFill>
                  <a:schemeClr val="accent6">
                    <a:lumMod val="75000"/>
                  </a:schemeClr>
                </a:solidFill>
                <a:effectLst/>
                <a:uLnTx/>
                <a:uFillTx/>
              </a:rPr>
            </a:br>
            <a:r>
              <a:rPr kumimoji="0" lang="en-US" sz="4400" b="1" i="0" u="none" strike="noStrike" kern="0" cap="none" spc="300" normalizeH="0" baseline="0" noProof="0" dirty="0">
                <a:ln>
                  <a:noFill/>
                </a:ln>
                <a:solidFill>
                  <a:schemeClr val="accent6">
                    <a:lumMod val="75000"/>
                  </a:schemeClr>
                </a:solidFill>
                <a:effectLst/>
                <a:uLnTx/>
                <a:uFillTx/>
              </a:rPr>
              <a:t>Number by replacing this text</a:t>
            </a:r>
          </a:p>
        </p:txBody>
      </p:sp>
      <p:sp>
        <p:nvSpPr>
          <p:cNvPr id="46" name="TextBox 10">
            <a:extLst>
              <a:ext uri="{FF2B5EF4-FFF2-40B4-BE49-F238E27FC236}">
                <a16:creationId xmlns:a16="http://schemas.microsoft.com/office/drawing/2014/main" id="{75714471-ED39-4221-85AF-5E6645BC2CCB}"/>
              </a:ext>
            </a:extLst>
          </p:cNvPr>
          <p:cNvSpPr txBox="1">
            <a:spLocks noChangeArrowheads="1"/>
          </p:cNvSpPr>
          <p:nvPr/>
        </p:nvSpPr>
        <p:spPr bwMode="auto">
          <a:xfrm>
            <a:off x="38900100" y="29501430"/>
            <a:ext cx="11096264" cy="2559989"/>
          </a:xfrm>
          <a:prstGeom prst="rect">
            <a:avLst/>
          </a:prstGeom>
          <a:solidFill>
            <a:schemeClr val="bg1">
              <a:lumMod val="65000"/>
              <a:alpha val="20000"/>
            </a:schemeClr>
          </a:solidFill>
          <a:ln w="9525">
            <a:solidFill>
              <a:schemeClr val="bg1">
                <a:lumMod val="50000"/>
              </a:schemeClr>
            </a:solidFill>
            <a:miter lim="800000"/>
            <a:headEnd/>
            <a:tailEnd/>
          </a:ln>
        </p:spPr>
        <p:txBody>
          <a:bodyPr anchor="ctr">
            <a:noAutofit/>
          </a:bodyPr>
          <a:lstStyle>
            <a:lvl1pPr eaLnBrk="0" hangingPunct="0">
              <a:spcBef>
                <a:spcPct val="20000"/>
              </a:spcBef>
              <a:buFont typeface="Arial" charset="0"/>
              <a:buChar char="•"/>
              <a:defRPr sz="15100">
                <a:solidFill>
                  <a:schemeClr val="tx1"/>
                </a:solidFill>
                <a:latin typeface="Calibri" pitchFamily="34" charset="0"/>
              </a:defRPr>
            </a:lvl1pPr>
            <a:lvl2pPr marL="742950" indent="-285750" eaLnBrk="0" hangingPunct="0">
              <a:spcBef>
                <a:spcPct val="20000"/>
              </a:spcBef>
              <a:buFont typeface="Arial" charset="0"/>
              <a:buChar char="–"/>
              <a:defRPr sz="13200">
                <a:solidFill>
                  <a:schemeClr val="tx1"/>
                </a:solidFill>
                <a:latin typeface="Calibri" pitchFamily="34" charset="0"/>
              </a:defRPr>
            </a:lvl2pPr>
            <a:lvl3pPr marL="1143000" indent="-228600" eaLnBrk="0" hangingPunct="0">
              <a:spcBef>
                <a:spcPct val="20000"/>
              </a:spcBef>
              <a:buFont typeface="Arial" charset="0"/>
              <a:buChar char="•"/>
              <a:defRPr sz="11300">
                <a:solidFill>
                  <a:schemeClr val="tx1"/>
                </a:solidFill>
                <a:latin typeface="Calibri" pitchFamily="34" charset="0"/>
              </a:defRPr>
            </a:lvl3pPr>
            <a:lvl4pPr marL="1600200" indent="-228600" eaLnBrk="0" hangingPunct="0">
              <a:spcBef>
                <a:spcPct val="20000"/>
              </a:spcBef>
              <a:buFont typeface="Arial" charset="0"/>
              <a:buChar char="–"/>
              <a:defRPr sz="9400">
                <a:solidFill>
                  <a:schemeClr val="tx1"/>
                </a:solidFill>
                <a:latin typeface="Calibri" pitchFamily="34" charset="0"/>
              </a:defRPr>
            </a:lvl4pPr>
            <a:lvl5pPr marL="2057400" indent="-228600" eaLnBrk="0" hangingPunct="0">
              <a:spcBef>
                <a:spcPct val="20000"/>
              </a:spcBef>
              <a:buFont typeface="Arial" charset="0"/>
              <a:buChar char="»"/>
              <a:defRPr sz="9400">
                <a:solidFill>
                  <a:schemeClr val="tx1"/>
                </a:solidFill>
                <a:latin typeface="Calibri" pitchFamily="34" charset="0"/>
              </a:defRPr>
            </a:lvl5pPr>
            <a:lvl6pPr marL="25146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6pPr>
            <a:lvl7pPr marL="29718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7pPr>
            <a:lvl8pPr marL="34290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8pPr>
            <a:lvl9pPr marL="38862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9pPr>
          </a:lstStyle>
          <a:p>
            <a:pPr algn="ctr" eaLnBrk="1" hangingPunct="1">
              <a:spcBef>
                <a:spcPct val="0"/>
              </a:spcBef>
              <a:buFontTx/>
              <a:buNone/>
            </a:pPr>
            <a:endParaRPr lang="en-US" altLang="en-US" sz="6600" dirty="0">
              <a:solidFill>
                <a:srgbClr val="757C8A"/>
              </a:solidFill>
            </a:endParaRPr>
          </a:p>
        </p:txBody>
      </p:sp>
      <p:sp>
        <p:nvSpPr>
          <p:cNvPr id="49" name="TextBox 48">
            <a:extLst>
              <a:ext uri="{FF2B5EF4-FFF2-40B4-BE49-F238E27FC236}">
                <a16:creationId xmlns:a16="http://schemas.microsoft.com/office/drawing/2014/main" id="{9E1FDF2E-7326-483C-B6FA-75CFA1B7C741}"/>
              </a:ext>
            </a:extLst>
          </p:cNvPr>
          <p:cNvSpPr txBox="1"/>
          <p:nvPr/>
        </p:nvSpPr>
        <p:spPr>
          <a:xfrm>
            <a:off x="6525391" y="6256913"/>
            <a:ext cx="26476136" cy="854517"/>
          </a:xfrm>
          <a:prstGeom prst="rect">
            <a:avLst/>
          </a:prstGeom>
          <a:noFill/>
        </p:spPr>
        <p:txBody>
          <a:bodyPr wrap="square" rtlCol="0">
            <a:noAutofit/>
          </a:bodyPr>
          <a:lstStyle/>
          <a:p>
            <a:r>
              <a:rPr lang="en-CA" sz="3600" b="1" dirty="0" smtClean="0">
                <a:solidFill>
                  <a:schemeClr val="accent3"/>
                </a:solidFill>
              </a:rPr>
              <a:t>CONTACT INFORMATION:  </a:t>
            </a:r>
            <a:r>
              <a:rPr lang="en-CA" sz="3600" b="1" dirty="0" err="1" smtClean="0">
                <a:solidFill>
                  <a:schemeClr val="accent3"/>
                </a:solidFill>
              </a:rPr>
              <a:t>WuXi</a:t>
            </a:r>
            <a:r>
              <a:rPr lang="en-CA" sz="3600" b="1" dirty="0" smtClean="0">
                <a:solidFill>
                  <a:schemeClr val="accent3"/>
                </a:solidFill>
              </a:rPr>
              <a:t> STA, 195 </a:t>
            </a:r>
            <a:r>
              <a:rPr lang="en-CA" sz="3600" b="1" dirty="0" smtClean="0">
                <a:solidFill>
                  <a:schemeClr val="accent3"/>
                </a:solidFill>
              </a:rPr>
              <a:t>Rijing </a:t>
            </a:r>
            <a:r>
              <a:rPr lang="en-CA" sz="3600" b="1" dirty="0">
                <a:solidFill>
                  <a:schemeClr val="accent3"/>
                </a:solidFill>
              </a:rPr>
              <a:t>Rd, Pudong, Shanghai, China, li_jing0109@wuxiapptec.com</a:t>
            </a:r>
          </a:p>
        </p:txBody>
      </p:sp>
      <p:graphicFrame>
        <p:nvGraphicFramePr>
          <p:cNvPr id="25" name="表格 24"/>
          <p:cNvGraphicFramePr>
            <a:graphicFrameLocks noGrp="1"/>
          </p:cNvGraphicFramePr>
          <p:nvPr>
            <p:extLst/>
          </p:nvPr>
        </p:nvGraphicFramePr>
        <p:xfrm>
          <a:off x="12992425" y="9405593"/>
          <a:ext cx="25107574" cy="7980396"/>
        </p:xfrm>
        <a:graphic>
          <a:graphicData uri="http://schemas.openxmlformats.org/drawingml/2006/table">
            <a:tbl>
              <a:tblPr firstRow="1" firstCol="1" bandRow="1"/>
              <a:tblGrid>
                <a:gridCol w="2375176">
                  <a:extLst>
                    <a:ext uri="{9D8B030D-6E8A-4147-A177-3AD203B41FA5}">
                      <a16:colId xmlns:a16="http://schemas.microsoft.com/office/drawing/2014/main" val="3256439720"/>
                    </a:ext>
                  </a:extLst>
                </a:gridCol>
                <a:gridCol w="2375176">
                  <a:extLst>
                    <a:ext uri="{9D8B030D-6E8A-4147-A177-3AD203B41FA5}">
                      <a16:colId xmlns:a16="http://schemas.microsoft.com/office/drawing/2014/main" val="433202059"/>
                    </a:ext>
                  </a:extLst>
                </a:gridCol>
                <a:gridCol w="4383783">
                  <a:extLst>
                    <a:ext uri="{9D8B030D-6E8A-4147-A177-3AD203B41FA5}">
                      <a16:colId xmlns:a16="http://schemas.microsoft.com/office/drawing/2014/main" val="2094053614"/>
                    </a:ext>
                  </a:extLst>
                </a:gridCol>
                <a:gridCol w="4609751">
                  <a:extLst>
                    <a:ext uri="{9D8B030D-6E8A-4147-A177-3AD203B41FA5}">
                      <a16:colId xmlns:a16="http://schemas.microsoft.com/office/drawing/2014/main" val="208466073"/>
                    </a:ext>
                  </a:extLst>
                </a:gridCol>
                <a:gridCol w="2209467">
                  <a:extLst>
                    <a:ext uri="{9D8B030D-6E8A-4147-A177-3AD203B41FA5}">
                      <a16:colId xmlns:a16="http://schemas.microsoft.com/office/drawing/2014/main" val="220587150"/>
                    </a:ext>
                  </a:extLst>
                </a:gridCol>
                <a:gridCol w="2189381">
                  <a:extLst>
                    <a:ext uri="{9D8B030D-6E8A-4147-A177-3AD203B41FA5}">
                      <a16:colId xmlns:a16="http://schemas.microsoft.com/office/drawing/2014/main" val="3512704949"/>
                    </a:ext>
                  </a:extLst>
                </a:gridCol>
                <a:gridCol w="1777616">
                  <a:extLst>
                    <a:ext uri="{9D8B030D-6E8A-4147-A177-3AD203B41FA5}">
                      <a16:colId xmlns:a16="http://schemas.microsoft.com/office/drawing/2014/main" val="3292560642"/>
                    </a:ext>
                  </a:extLst>
                </a:gridCol>
                <a:gridCol w="1606886">
                  <a:extLst>
                    <a:ext uri="{9D8B030D-6E8A-4147-A177-3AD203B41FA5}">
                      <a16:colId xmlns:a16="http://schemas.microsoft.com/office/drawing/2014/main" val="2555844255"/>
                    </a:ext>
                  </a:extLst>
                </a:gridCol>
                <a:gridCol w="1968433">
                  <a:extLst>
                    <a:ext uri="{9D8B030D-6E8A-4147-A177-3AD203B41FA5}">
                      <a16:colId xmlns:a16="http://schemas.microsoft.com/office/drawing/2014/main" val="4155235841"/>
                    </a:ext>
                  </a:extLst>
                </a:gridCol>
                <a:gridCol w="1611905">
                  <a:extLst>
                    <a:ext uri="{9D8B030D-6E8A-4147-A177-3AD203B41FA5}">
                      <a16:colId xmlns:a16="http://schemas.microsoft.com/office/drawing/2014/main" val="2850234169"/>
                    </a:ext>
                  </a:extLst>
                </a:gridCol>
              </a:tblGrid>
              <a:tr h="910522">
                <a:tc rowSpan="2">
                  <a:txBody>
                    <a:bodyPr/>
                    <a:lstStyle/>
                    <a:p>
                      <a:pPr algn="ctr">
                        <a:spcAft>
                          <a:spcPts val="0"/>
                        </a:spcAft>
                      </a:pPr>
                      <a:r>
                        <a:rPr lang="en-US" sz="2800" b="1" dirty="0">
                          <a:solidFill>
                            <a:schemeClr val="bg1"/>
                          </a:solidFill>
                          <a:effectLst/>
                          <a:latin typeface="Arial" panose="020B0604020202020204" pitchFamily="34" charset="0"/>
                          <a:ea typeface="等线" panose="02010600030101010101" pitchFamily="2" charset="-122"/>
                          <a:cs typeface="Arial" panose="020B0604020202020204" pitchFamily="34" charset="0"/>
                        </a:rPr>
                        <a:t>Test ID</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rowSpan="2">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Mixing modules</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rowSpan="2">
                  <a:txBody>
                    <a:bodyPr/>
                    <a:lstStyle/>
                    <a:p>
                      <a:pPr algn="ctr">
                        <a:spcAft>
                          <a:spcPts val="0"/>
                        </a:spcAft>
                      </a:pPr>
                      <a:r>
                        <a:rPr lang="en-US" sz="2800" b="1" dirty="0">
                          <a:solidFill>
                            <a:schemeClr val="bg1"/>
                          </a:solidFill>
                          <a:effectLst/>
                          <a:latin typeface="Arial" panose="020B0604020202020204" pitchFamily="34" charset="0"/>
                          <a:ea typeface="Arial Unicode MS" panose="020B0604020202020204"/>
                          <a:cs typeface="Arial" panose="020B0604020202020204" pitchFamily="34" charset="0"/>
                        </a:rPr>
                        <a:t>Channel dimensions</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b="1" dirty="0">
                          <a:solidFill>
                            <a:schemeClr val="bg1"/>
                          </a:solidFill>
                          <a:effectLst/>
                          <a:latin typeface="Arial" panose="020B0604020202020204" pitchFamily="34" charset="0"/>
                          <a:ea typeface="Arial Unicode MS" panose="020B0604020202020204"/>
                          <a:cs typeface="Arial" panose="020B0604020202020204" pitchFamily="34" charset="0"/>
                        </a:rPr>
                        <a:t>(Inlet/Outlet, mm) and material </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rowSpan="2">
                  <a:txBody>
                    <a:bodyPr/>
                    <a:lstStyle/>
                    <a:p>
                      <a:pPr algn="ctr">
                        <a:spcAft>
                          <a:spcPts val="0"/>
                        </a:spcAft>
                      </a:pPr>
                      <a:r>
                        <a:rPr lang="en-US" sz="2800" b="1" dirty="0">
                          <a:solidFill>
                            <a:schemeClr val="bg1"/>
                          </a:solidFill>
                          <a:effectLst/>
                          <a:latin typeface="Arial" panose="020B0604020202020204" pitchFamily="34" charset="0"/>
                          <a:ea typeface="Arial Unicode MS" panose="020B0604020202020204"/>
                          <a:cs typeface="Arial" panose="020B0604020202020204" pitchFamily="34" charset="0"/>
                        </a:rPr>
                        <a:t>Components in Channels</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rowSpan="2">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Total flow (mL/min)</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rowSpan="2">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In-line dilution</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gridSpan="4">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Particle size of solution after mixing </a:t>
                      </a:r>
                      <a:r>
                        <a:rPr lang="en-US" sz="2800" b="1" dirty="0">
                          <a:solidFill>
                            <a:schemeClr val="bg1"/>
                          </a:solidFill>
                          <a:effectLst/>
                          <a:latin typeface="Arial" panose="020B0604020202020204" pitchFamily="34" charset="0"/>
                          <a:ea typeface="Arial Unicode MS" panose="020B0604020202020204"/>
                          <a:cs typeface="Arial" panose="020B0604020202020204" pitchFamily="34" charset="0"/>
                        </a:rPr>
                        <a:t>(nm</a:t>
                      </a: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endParaRPr lang="zh-CN" sz="280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651532062"/>
                  </a:ext>
                </a:extLst>
              </a:tr>
              <a:tr h="696214">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Dv10</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Dv50</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Dv90</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PDI</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extLst>
                  <a:ext uri="{0D108BD9-81ED-4DB2-BD59-A6C34878D82A}">
                    <a16:rowId xmlns:a16="http://schemas.microsoft.com/office/drawing/2014/main" val="1029530741"/>
                  </a:ext>
                </a:extLst>
              </a:tr>
              <a:tr h="1821046">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M-01</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2800" dirty="0" smtClean="0">
                          <a:effectLst/>
                          <a:latin typeface="Arial" panose="020B0604020202020204" pitchFamily="34" charset="0"/>
                          <a:ea typeface="Times New Roman" panose="02020603050405020304" pitchFamily="18" charset="0"/>
                          <a:cs typeface="Arial" panose="020B0604020202020204" pitchFamily="34" charset="0"/>
                        </a:rPr>
                        <a:t>MCM</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0.25/0.50</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316SS</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Lipid=12.19 mg/mL (4V)</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DS=1mg/mL (4V)</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Citrate buffer (6V)</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Citrate buffer (6V)</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20</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N/A</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86</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108</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138</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0.042</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4950291"/>
                  </a:ext>
                </a:extLst>
              </a:tr>
              <a:tr h="1821046">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M-02</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Lipid=24.37 mg/mL (2V)</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DS=2 mg/mL (2V)</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Citrate buffer (8V)</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Citrate buffer (8V)</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20</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1:1 with PB buffer</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53</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73</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108</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0.044</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3440858"/>
                  </a:ext>
                </a:extLst>
              </a:tr>
              <a:tr h="1821046">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M-03</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MIVM</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0.76/1.00</a:t>
                      </a:r>
                      <a:endParaRPr lang="zh-CN" sz="280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316SS</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Lipid=12.19 mg/mL (4V)</a:t>
                      </a:r>
                      <a:endParaRPr lang="zh-CN" sz="280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DS=1mg/mL (4V)</a:t>
                      </a:r>
                      <a:endParaRPr lang="zh-CN" sz="280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Citrate buffer (6V)</a:t>
                      </a:r>
                      <a:endParaRPr lang="zh-CN" sz="280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Citrate buffer (6V)</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20</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N/A</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166</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215</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284</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0.056</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5214480"/>
                  </a:ext>
                </a:extLst>
              </a:tr>
              <a:tr h="910522">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M-04</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Ignite</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0.05~0.2</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PDMS</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Lipid=12.19mg/mL (4V)  DS=0.25mg/mL (16V)</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20</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60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N/A</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65</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83</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108</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0.048</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4114468"/>
                  </a:ext>
                </a:extLst>
              </a:tr>
            </a:tbl>
          </a:graphicData>
        </a:graphic>
      </p:graphicFrame>
      <p:sp>
        <p:nvSpPr>
          <p:cNvPr id="34" name="矩形 33"/>
          <p:cNvSpPr/>
          <p:nvPr/>
        </p:nvSpPr>
        <p:spPr>
          <a:xfrm>
            <a:off x="12992425" y="17631113"/>
            <a:ext cx="10318722" cy="646331"/>
          </a:xfrm>
          <a:prstGeom prst="rect">
            <a:avLst/>
          </a:prstGeom>
        </p:spPr>
        <p:txBody>
          <a:bodyPr wrap="none">
            <a:spAutoFit/>
          </a:bodyPr>
          <a:lstStyle/>
          <a:p>
            <a:pPr>
              <a:spcAft>
                <a:spcPts val="600"/>
              </a:spcAft>
            </a:pPr>
            <a:r>
              <a:rPr lang="en-US" altLang="zh-CN" sz="3600" b="1" dirty="0">
                <a:latin typeface="Calibri" panose="020F0502020204030204" pitchFamily="34" charset="0"/>
                <a:ea typeface="Times New Roman" panose="02020603050405020304" pitchFamily="18" charset="0"/>
                <a:cs typeface="Calibri" panose="020F0502020204030204" pitchFamily="34" charset="0"/>
              </a:rPr>
              <a:t>Table 1. Liposome prepared by three mixing modules</a:t>
            </a:r>
            <a:endParaRPr lang="zh-CN" altLang="zh-CN" sz="3600"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36" name="图表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07868" y="22635904"/>
            <a:ext cx="10801982" cy="7374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矩形 36"/>
          <p:cNvSpPr/>
          <p:nvPr/>
        </p:nvSpPr>
        <p:spPr>
          <a:xfrm>
            <a:off x="13307868" y="30380425"/>
            <a:ext cx="11676347" cy="1200329"/>
          </a:xfrm>
          <a:prstGeom prst="rect">
            <a:avLst/>
          </a:prstGeom>
        </p:spPr>
        <p:txBody>
          <a:bodyPr wrap="square">
            <a:spAutoFit/>
          </a:bodyPr>
          <a:lstStyle/>
          <a:p>
            <a:pPr>
              <a:spcAft>
                <a:spcPts val="600"/>
              </a:spcAft>
            </a:pPr>
            <a:r>
              <a:rPr lang="en-US" altLang="zh-CN" sz="3600" b="1" dirty="0">
                <a:latin typeface="Calibri" panose="020F0502020204030204" pitchFamily="34" charset="0"/>
                <a:ea typeface="Times New Roman" panose="02020603050405020304" pitchFamily="18" charset="0"/>
                <a:cs typeface="Calibri" panose="020F0502020204030204" pitchFamily="34" charset="0"/>
              </a:rPr>
              <a:t>Figure </a:t>
            </a:r>
            <a:r>
              <a:rPr lang="en-US" altLang="zh-CN" sz="3600" b="1" dirty="0" smtClean="0">
                <a:latin typeface="Calibri" panose="020F0502020204030204" pitchFamily="34" charset="0"/>
                <a:ea typeface="Times New Roman" panose="02020603050405020304" pitchFamily="18" charset="0"/>
                <a:cs typeface="Calibri" panose="020F0502020204030204" pitchFamily="34" charset="0"/>
              </a:rPr>
              <a:t>2. </a:t>
            </a:r>
            <a:r>
              <a:rPr lang="en-US" altLang="zh-CN" sz="3600" b="1" dirty="0">
                <a:latin typeface="Calibri" panose="020F0502020204030204" pitchFamily="34" charset="0"/>
                <a:ea typeface="Times New Roman" panose="02020603050405020304" pitchFamily="18" charset="0"/>
                <a:cs typeface="Calibri" panose="020F0502020204030204" pitchFamily="34" charset="0"/>
              </a:rPr>
              <a:t>Plot of resistance and throughput of different particle size effect on the pre-filtration</a:t>
            </a:r>
            <a:endParaRPr lang="zh-CN" altLang="zh-CN" sz="3600" b="1"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38" name="表格 37"/>
          <p:cNvGraphicFramePr>
            <a:graphicFrameLocks noGrp="1"/>
          </p:cNvGraphicFramePr>
          <p:nvPr>
            <p:extLst/>
          </p:nvPr>
        </p:nvGraphicFramePr>
        <p:xfrm>
          <a:off x="25108425" y="22007465"/>
          <a:ext cx="12991573" cy="2660937"/>
        </p:xfrm>
        <a:graphic>
          <a:graphicData uri="http://schemas.openxmlformats.org/drawingml/2006/table">
            <a:tbl>
              <a:tblPr firstRow="1" bandRow="1"/>
              <a:tblGrid>
                <a:gridCol w="2447923">
                  <a:extLst>
                    <a:ext uri="{9D8B030D-6E8A-4147-A177-3AD203B41FA5}">
                      <a16:colId xmlns:a16="http://schemas.microsoft.com/office/drawing/2014/main" val="2440212971"/>
                    </a:ext>
                  </a:extLst>
                </a:gridCol>
                <a:gridCol w="2447923">
                  <a:extLst>
                    <a:ext uri="{9D8B030D-6E8A-4147-A177-3AD203B41FA5}">
                      <a16:colId xmlns:a16="http://schemas.microsoft.com/office/drawing/2014/main" val="1671943291"/>
                    </a:ext>
                  </a:extLst>
                </a:gridCol>
                <a:gridCol w="1842025">
                  <a:extLst>
                    <a:ext uri="{9D8B030D-6E8A-4147-A177-3AD203B41FA5}">
                      <a16:colId xmlns:a16="http://schemas.microsoft.com/office/drawing/2014/main" val="2335839615"/>
                    </a:ext>
                  </a:extLst>
                </a:gridCol>
                <a:gridCol w="2551651">
                  <a:extLst>
                    <a:ext uri="{9D8B030D-6E8A-4147-A177-3AD203B41FA5}">
                      <a16:colId xmlns:a16="http://schemas.microsoft.com/office/drawing/2014/main" val="2974151973"/>
                    </a:ext>
                  </a:extLst>
                </a:gridCol>
                <a:gridCol w="3702051">
                  <a:extLst>
                    <a:ext uri="{9D8B030D-6E8A-4147-A177-3AD203B41FA5}">
                      <a16:colId xmlns:a16="http://schemas.microsoft.com/office/drawing/2014/main" val="1762947878"/>
                    </a:ext>
                  </a:extLst>
                </a:gridCol>
              </a:tblGrid>
              <a:tr h="1004439">
                <a:tc>
                  <a:txBody>
                    <a:bodyPr/>
                    <a:lstStyle/>
                    <a:p>
                      <a:pPr algn="ctr">
                        <a:spcAft>
                          <a:spcPts val="0"/>
                        </a:spcAft>
                      </a:pPr>
                      <a:r>
                        <a:rPr lang="en-US" sz="2800" b="1" dirty="0">
                          <a:solidFill>
                            <a:schemeClr val="bg1"/>
                          </a:solidFill>
                          <a:effectLst/>
                          <a:latin typeface="Arial" panose="020B0604020202020204" pitchFamily="34" charset="0"/>
                          <a:ea typeface="等线" panose="02010600030101010101" pitchFamily="2" charset="-122"/>
                          <a:cs typeface="Arial" panose="020B0604020202020204" pitchFamily="34" charset="0"/>
                        </a:rPr>
                        <a:t>Sample</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Test ID</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70832" marR="70832" marT="93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Dv90</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(nm)</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70832" marR="70832" marT="93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PDI</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tc>
                  <a:txBody>
                    <a:bodyPr/>
                    <a:lstStyle/>
                    <a:p>
                      <a:pPr algn="ctr">
                        <a:spcAft>
                          <a:spcPts val="0"/>
                        </a:spcAft>
                      </a:pPr>
                      <a:r>
                        <a:rPr lang="en-US" sz="2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Pmax of pr-filter (PES, 0.45 μm)</a:t>
                      </a:r>
                      <a:endParaRPr lang="zh-CN"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89472" marR="89472" marT="44736" marB="4473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98A"/>
                    </a:solidFill>
                  </a:tcPr>
                </a:tc>
                <a:extLst>
                  <a:ext uri="{0D108BD9-81ED-4DB2-BD59-A6C34878D82A}">
                    <a16:rowId xmlns:a16="http://schemas.microsoft.com/office/drawing/2014/main" val="2378208937"/>
                  </a:ext>
                </a:extLst>
              </a:tr>
              <a:tr h="602030">
                <a:tc rowSpan="3">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Liposome</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PF-01</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93200" marR="93200" marT="93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113</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93200" marR="93200" marT="93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0.062</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&gt;2.00 mL/cm</a:t>
                      </a:r>
                      <a:r>
                        <a:rPr lang="en-US" sz="2800" baseline="30000" dirty="0">
                          <a:effectLst/>
                          <a:latin typeface="Arial" panose="020B0604020202020204" pitchFamily="34" charset="0"/>
                          <a:ea typeface="Times New Roman" panose="02020603050405020304" pitchFamily="18" charset="0"/>
                          <a:cs typeface="Arial" panose="020B0604020202020204" pitchFamily="34" charset="0"/>
                        </a:rPr>
                        <a:t>2</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89472" marR="89472" marT="44736" marB="4473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4869292"/>
                  </a:ext>
                </a:extLst>
              </a:tr>
              <a:tr h="527234">
                <a:tc vMerge="1">
                  <a:txBody>
                    <a:bodyPr/>
                    <a:lstStyle/>
                    <a:p>
                      <a:endParaRPr lang="zh-CN" altLang="en-US"/>
                    </a:p>
                  </a:txBody>
                  <a:tcPr/>
                </a:tc>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PF-02</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93200" marR="93200" marT="93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136</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93200" marR="93200" marT="93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0.096</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0.78 mL/cm</a:t>
                      </a:r>
                      <a:r>
                        <a:rPr lang="en-US" sz="2800" baseline="30000" dirty="0">
                          <a:effectLst/>
                          <a:latin typeface="Arial" panose="020B0604020202020204" pitchFamily="34" charset="0"/>
                          <a:ea typeface="Times New Roman" panose="02020603050405020304" pitchFamily="18" charset="0"/>
                          <a:cs typeface="Arial" panose="020B0604020202020204" pitchFamily="34" charset="0"/>
                        </a:rPr>
                        <a:t>2</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89472" marR="89472" marT="44736" marB="4473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535977"/>
                  </a:ext>
                </a:extLst>
              </a:tr>
              <a:tr h="527234">
                <a:tc vMerge="1">
                  <a:txBody>
                    <a:bodyPr/>
                    <a:lstStyle/>
                    <a:p>
                      <a:endParaRPr lang="zh-CN" altLang="en-US"/>
                    </a:p>
                  </a:txBody>
                  <a:tcPr/>
                </a:tc>
                <a:tc>
                  <a:txBody>
                    <a:bodyPr/>
                    <a:lstStyle/>
                    <a:p>
                      <a:pPr algn="ctr">
                        <a:spcAft>
                          <a:spcPts val="0"/>
                        </a:spcAft>
                      </a:pPr>
                      <a:r>
                        <a:rPr lang="en-US" sz="2800" dirty="0">
                          <a:effectLst/>
                          <a:latin typeface="Arial" panose="020B0604020202020204" pitchFamily="34" charset="0"/>
                          <a:ea typeface="等线" panose="02010600030101010101" pitchFamily="2" charset="-122"/>
                          <a:cs typeface="Arial" panose="020B0604020202020204" pitchFamily="34" charset="0"/>
                        </a:rPr>
                        <a:t>PF-03</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93200" marR="93200" marT="93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156</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93200" marR="93200" marT="93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0.157</a:t>
                      </a:r>
                      <a:endParaRPr lang="zh-CN" sz="28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0.44 mL/cm</a:t>
                      </a:r>
                      <a:r>
                        <a:rPr lang="en-US" sz="2800" baseline="30000" dirty="0">
                          <a:effectLst/>
                          <a:latin typeface="Arial" panose="020B0604020202020204" pitchFamily="34" charset="0"/>
                          <a:ea typeface="Times New Roman" panose="02020603050405020304" pitchFamily="18" charset="0"/>
                          <a:cs typeface="Arial" panose="020B0604020202020204" pitchFamily="34" charset="0"/>
                        </a:rPr>
                        <a:t>2</a:t>
                      </a:r>
                      <a:endParaRPr lang="zh-CN" sz="2800" dirty="0">
                        <a:effectLst/>
                        <a:latin typeface="Arial" panose="020B0604020202020204" pitchFamily="34" charset="0"/>
                        <a:ea typeface="Times New Roman" panose="02020603050405020304" pitchFamily="18" charset="0"/>
                        <a:cs typeface="Arial" panose="020B0604020202020204" pitchFamily="34" charset="0"/>
                      </a:endParaRPr>
                    </a:p>
                  </a:txBody>
                  <a:tcPr marL="89472" marR="89472" marT="44736" marB="4473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5761969"/>
                  </a:ext>
                </a:extLst>
              </a:tr>
            </a:tbl>
          </a:graphicData>
        </a:graphic>
      </p:graphicFrame>
      <p:sp>
        <p:nvSpPr>
          <p:cNvPr id="39" name="文本框 38"/>
          <p:cNvSpPr txBox="1"/>
          <p:nvPr/>
        </p:nvSpPr>
        <p:spPr>
          <a:xfrm>
            <a:off x="12865252" y="18399457"/>
            <a:ext cx="25234747" cy="3416320"/>
          </a:xfrm>
          <a:prstGeom prst="rect">
            <a:avLst/>
          </a:prstGeom>
          <a:noFill/>
        </p:spPr>
        <p:txBody>
          <a:bodyPr wrap="square" numCol="1" rtlCol="0">
            <a:spAutoFit/>
          </a:bodyPr>
          <a:lstStyle/>
          <a:p>
            <a:pPr marL="514350" indent="-514350" algn="just" defTabSz="960952" eaLnBrk="0" hangingPunct="0">
              <a:spcBef>
                <a:spcPct val="50000"/>
              </a:spcBef>
              <a:buFont typeface="Wingdings" panose="05000000000000000000" pitchFamily="2" charset="2"/>
              <a:buChar char="Ø"/>
            </a:pP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MCM and Ignite showed </a:t>
            </a:r>
            <a:r>
              <a:rPr lang="en-US" altLang="zh-CN" sz="3600" dirty="0">
                <a:latin typeface="Arial" panose="020B0604020202020204" pitchFamily="34" charset="0"/>
                <a:ea typeface="Arial Unicode MS" panose="020B0604020202020204" pitchFamily="34" charset="-122"/>
                <a:cs typeface="Arial" panose="020B0604020202020204" pitchFamily="34" charset="0"/>
              </a:rPr>
              <a:t>smaller particle size and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poly-dispersity </a:t>
            </a:r>
            <a:r>
              <a:rPr lang="en-US" altLang="zh-CN" sz="3600" dirty="0">
                <a:latin typeface="Arial" panose="020B0604020202020204" pitchFamily="34" charset="0"/>
                <a:ea typeface="Arial Unicode MS" panose="020B0604020202020204" pitchFamily="34" charset="-122"/>
                <a:cs typeface="Arial" panose="020B0604020202020204" pitchFamily="34" charset="0"/>
              </a:rPr>
              <a:t>index (PDI)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than </a:t>
            </a:r>
            <a:r>
              <a:rPr lang="en-US" altLang="zh-CN" sz="3600" dirty="0">
                <a:latin typeface="Arial" panose="020B0604020202020204" pitchFamily="34" charset="0"/>
                <a:ea typeface="Arial Unicode MS" panose="020B0604020202020204" pitchFamily="34" charset="-122"/>
                <a:cs typeface="Arial" panose="020B0604020202020204" pitchFamily="34" charset="0"/>
              </a:rPr>
              <a:t>MIVM. Under same flow rate, narrow channel size of mixing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modules (MCM and Ignite) </a:t>
            </a:r>
            <a:r>
              <a:rPr lang="en-US" altLang="zh-CN" sz="3600" dirty="0">
                <a:latin typeface="Arial" panose="020B0604020202020204" pitchFamily="34" charset="0"/>
                <a:ea typeface="Arial Unicode MS" panose="020B0604020202020204" pitchFamily="34" charset="-122"/>
                <a:cs typeface="Arial" panose="020B0604020202020204" pitchFamily="34" charset="0"/>
              </a:rPr>
              <a:t>would has a higher Reynolds number and benefit smaller particle size.</a:t>
            </a:r>
          </a:p>
          <a:p>
            <a:pPr marL="457200" indent="-457200" algn="just" defTabSz="960952" eaLnBrk="0" hangingPunct="0">
              <a:spcBef>
                <a:spcPct val="50000"/>
              </a:spcBef>
              <a:buFont typeface="Wingdings" panose="05000000000000000000" pitchFamily="2" charset="2"/>
              <a:buChar char="Ø"/>
            </a:pPr>
            <a:r>
              <a:rPr lang="en-US" altLang="zh-CN" sz="3600" dirty="0">
                <a:latin typeface="Arial" panose="020B0604020202020204" pitchFamily="34" charset="0"/>
                <a:ea typeface="Arial Unicode MS" panose="020B0604020202020204" pitchFamily="34" charset="-122"/>
                <a:cs typeface="Arial" panose="020B0604020202020204" pitchFamily="34" charset="0"/>
              </a:rPr>
              <a:t>PDMS was limited to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large scale manufacture as </a:t>
            </a:r>
            <a:r>
              <a:rPr lang="en-US" altLang="zh-CN" sz="3600" dirty="0">
                <a:latin typeface="Arial" panose="020B0604020202020204" pitchFamily="34" charset="0"/>
                <a:ea typeface="Arial Unicode MS" panose="020B0604020202020204" pitchFamily="34" charset="-122"/>
                <a:cs typeface="Arial" panose="020B0604020202020204" pitchFamily="34" charset="0"/>
              </a:rPr>
              <a:t>it cannot endure as high pressure as 316 stainless steel (316 SS</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a:t>
            </a:r>
          </a:p>
          <a:p>
            <a:pPr marL="457200" indent="-457200" algn="just" defTabSz="960952" eaLnBrk="0" hangingPunct="0">
              <a:spcBef>
                <a:spcPct val="50000"/>
              </a:spcBef>
              <a:buFont typeface="Wingdings" panose="05000000000000000000" pitchFamily="2" charset="2"/>
              <a:buChar char="Ø"/>
            </a:pPr>
            <a:r>
              <a:rPr lang="en-US" altLang="zh-CN" sz="3600" b="1" u="sng" dirty="0" smtClean="0">
                <a:latin typeface="Arial" panose="020B0604020202020204" pitchFamily="34" charset="0"/>
                <a:ea typeface="Arial Unicode MS" panose="020B0604020202020204" pitchFamily="34" charset="-122"/>
                <a:cs typeface="Arial" panose="020B0604020202020204" pitchFamily="34" charset="0"/>
              </a:rPr>
              <a:t>MCM with suitable channel size and 316SS material was a good candidate for both lab and large scale manufactory.</a:t>
            </a:r>
            <a:endParaRPr lang="en-US" altLang="zh-CN" sz="3600" b="1" u="sng" dirty="0">
              <a:latin typeface="Arial" panose="020B0604020202020204" pitchFamily="34" charset="0"/>
              <a:ea typeface="Arial Unicode MS" panose="020B0604020202020204" pitchFamily="34" charset="-122"/>
              <a:cs typeface="Arial" panose="020B0604020202020204" pitchFamily="34" charset="0"/>
            </a:endParaRPr>
          </a:p>
        </p:txBody>
      </p:sp>
      <p:sp>
        <p:nvSpPr>
          <p:cNvPr id="41" name="矩形 40"/>
          <p:cNvSpPr/>
          <p:nvPr/>
        </p:nvSpPr>
        <p:spPr>
          <a:xfrm>
            <a:off x="24699432" y="25972371"/>
            <a:ext cx="13400566" cy="5909310"/>
          </a:xfrm>
          <a:prstGeom prst="rect">
            <a:avLst/>
          </a:prstGeom>
          <a:noFill/>
        </p:spPr>
        <p:txBody>
          <a:bodyPr wrap="square" numCol="1" rtlCol="0">
            <a:spAutoFit/>
          </a:bodyPr>
          <a:lstStyle/>
          <a:p>
            <a:pPr marL="514350" indent="-514350" algn="just" defTabSz="960952" eaLnBrk="0" hangingPunct="0">
              <a:spcBef>
                <a:spcPct val="50000"/>
              </a:spcBef>
              <a:buFont typeface="Wingdings" panose="05000000000000000000" pitchFamily="2" charset="2"/>
              <a:buChar char="Ø"/>
            </a:pPr>
            <a:r>
              <a:rPr lang="en-US" altLang="zh-CN" sz="3600" dirty="0">
                <a:latin typeface="Arial" panose="020B0604020202020204" pitchFamily="34" charset="0"/>
                <a:ea typeface="Arial Unicode MS" panose="020B0604020202020204" pitchFamily="34" charset="-122"/>
                <a:cs typeface="Arial" panose="020B0604020202020204" pitchFamily="34" charset="0"/>
              </a:rPr>
              <a:t>Pmax of liposome with 113 nm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in size was </a:t>
            </a:r>
            <a:r>
              <a:rPr lang="en-US" altLang="zh-CN" sz="3600" dirty="0">
                <a:latin typeface="Arial" panose="020B0604020202020204" pitchFamily="34" charset="0"/>
                <a:ea typeface="Arial Unicode MS" panose="020B0604020202020204" pitchFamily="34" charset="-122"/>
                <a:cs typeface="Arial" panose="020B0604020202020204" pitchFamily="34" charset="0"/>
              </a:rPr>
              <a:t>higher than 2.00 mL/cm</a:t>
            </a:r>
            <a:r>
              <a:rPr lang="en-US" altLang="zh-CN" sz="3600" baseline="30000" dirty="0">
                <a:latin typeface="Arial" panose="020B0604020202020204" pitchFamily="34" charset="0"/>
                <a:ea typeface="Arial Unicode MS" panose="020B0604020202020204" pitchFamily="34" charset="-122"/>
                <a:cs typeface="Arial" panose="020B0604020202020204" pitchFamily="34" charset="0"/>
              </a:rPr>
              <a:t>2</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 When particle size increased to 136 nm or 156 nm, Pmax were significantly reduced. </a:t>
            </a:r>
            <a:r>
              <a:rPr lang="en-US" altLang="zh-CN" sz="3600" dirty="0">
                <a:latin typeface="Arial" panose="020B0604020202020204" pitchFamily="34" charset="0"/>
                <a:ea typeface="Arial Unicode MS" panose="020B0604020202020204" pitchFamily="34" charset="-122"/>
                <a:cs typeface="Arial" panose="020B0604020202020204" pitchFamily="34" charset="0"/>
              </a:rPr>
              <a:t>The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pressure curve </a:t>
            </a:r>
            <a:r>
              <a:rPr lang="en-US" altLang="zh-CN" sz="3600" dirty="0">
                <a:latin typeface="Arial" panose="020B0604020202020204" pitchFamily="34" charset="0"/>
                <a:ea typeface="Arial Unicode MS" panose="020B0604020202020204" pitchFamily="34" charset="-122"/>
                <a:cs typeface="Arial" panose="020B0604020202020204" pitchFamily="34" charset="0"/>
              </a:rPr>
              <a:t>of liposome increased dramatically with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particle </a:t>
            </a:r>
            <a:r>
              <a:rPr lang="en-US" altLang="zh-CN" sz="3600" dirty="0">
                <a:latin typeface="Arial" panose="020B0604020202020204" pitchFamily="34" charset="0"/>
                <a:ea typeface="Arial Unicode MS" panose="020B0604020202020204" pitchFamily="34" charset="-122"/>
                <a:cs typeface="Arial" panose="020B0604020202020204" pitchFamily="34" charset="0"/>
              </a:rPr>
              <a:t>size of 156 nm and 136 nm, which means the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pre-filters </a:t>
            </a:r>
            <a:r>
              <a:rPr lang="en-US" altLang="zh-CN" sz="3600" dirty="0">
                <a:latin typeface="Arial" panose="020B0604020202020204" pitchFamily="34" charset="0"/>
                <a:ea typeface="Arial Unicode MS" panose="020B0604020202020204" pitchFamily="34" charset="-122"/>
                <a:cs typeface="Arial" panose="020B0604020202020204" pitchFamily="34" charset="0"/>
              </a:rPr>
              <a:t>were quickly blocked by the large particle of liposomes. </a:t>
            </a:r>
          </a:p>
          <a:p>
            <a:pPr marL="514350" indent="-514350" algn="just" defTabSz="960952" eaLnBrk="0" hangingPunct="0">
              <a:spcBef>
                <a:spcPct val="50000"/>
              </a:spcBef>
              <a:buFont typeface="Wingdings" panose="05000000000000000000" pitchFamily="2" charset="2"/>
              <a:buChar char="Ø"/>
            </a:pPr>
            <a:r>
              <a:rPr lang="en-US" altLang="zh-CN" sz="3600" b="1" u="sng" dirty="0">
                <a:latin typeface="Arial" panose="020B0604020202020204" pitchFamily="34" charset="0"/>
                <a:ea typeface="Arial Unicode MS" panose="020B0604020202020204" pitchFamily="34" charset="-122"/>
                <a:cs typeface="Arial" panose="020B0604020202020204" pitchFamily="34" charset="0"/>
              </a:rPr>
              <a:t>P</a:t>
            </a:r>
            <a:r>
              <a:rPr lang="en-US" altLang="zh-CN" sz="3600" b="1" u="sng" dirty="0" smtClean="0">
                <a:latin typeface="Arial" panose="020B0604020202020204" pitchFamily="34" charset="0"/>
                <a:ea typeface="Arial Unicode MS" panose="020B0604020202020204" pitchFamily="34" charset="-122"/>
                <a:cs typeface="Arial" panose="020B0604020202020204" pitchFamily="34" charset="0"/>
              </a:rPr>
              <a:t>article </a:t>
            </a:r>
            <a:r>
              <a:rPr lang="en-US" altLang="zh-CN" sz="3600" b="1" u="sng" dirty="0">
                <a:latin typeface="Arial" panose="020B0604020202020204" pitchFamily="34" charset="0"/>
                <a:ea typeface="Arial Unicode MS" panose="020B0604020202020204" pitchFamily="34" charset="-122"/>
                <a:cs typeface="Arial" panose="020B0604020202020204" pitchFamily="34" charset="0"/>
              </a:rPr>
              <a:t>size played a key role on the capacity of </a:t>
            </a:r>
            <a:r>
              <a:rPr lang="en-US" altLang="zh-CN" sz="3600" b="1" u="sng" dirty="0" smtClean="0">
                <a:latin typeface="Arial" panose="020B0604020202020204" pitchFamily="34" charset="0"/>
                <a:ea typeface="Arial Unicode MS" panose="020B0604020202020204" pitchFamily="34" charset="-122"/>
                <a:cs typeface="Arial" panose="020B0604020202020204" pitchFamily="34" charset="0"/>
              </a:rPr>
              <a:t>pre-filtration. </a:t>
            </a:r>
            <a:r>
              <a:rPr lang="en-US" altLang="zh-CN" sz="3600" b="1" u="sng" dirty="0">
                <a:latin typeface="Arial" panose="020B0604020202020204" pitchFamily="34" charset="0"/>
                <a:ea typeface="Arial Unicode MS" panose="020B0604020202020204" pitchFamily="34" charset="-122"/>
                <a:cs typeface="Arial" panose="020B0604020202020204" pitchFamily="34" charset="0"/>
              </a:rPr>
              <a:t>L</a:t>
            </a:r>
            <a:r>
              <a:rPr lang="en-US" altLang="zh-CN" sz="3600" b="1" u="sng" dirty="0" smtClean="0">
                <a:latin typeface="Arial" panose="020B0604020202020204" pitchFamily="34" charset="0"/>
                <a:ea typeface="Arial Unicode MS" panose="020B0604020202020204" pitchFamily="34" charset="-122"/>
                <a:cs typeface="Arial" panose="020B0604020202020204" pitchFamily="34" charset="0"/>
              </a:rPr>
              <a:t>iposome with size </a:t>
            </a:r>
            <a:r>
              <a:rPr lang="en-US" altLang="zh-CN" sz="3600" b="1" u="sng" dirty="0">
                <a:latin typeface="Arial" panose="020B0604020202020204" pitchFamily="34" charset="0"/>
                <a:ea typeface="Arial Unicode MS" panose="020B0604020202020204" pitchFamily="34" charset="-122"/>
                <a:cs typeface="Arial" panose="020B0604020202020204" pitchFamily="34" charset="0"/>
              </a:rPr>
              <a:t>smaller than 120 nm (Dv90) </a:t>
            </a:r>
            <a:r>
              <a:rPr lang="en-US" altLang="zh-CN" sz="3600" b="1" u="sng" dirty="0" smtClean="0">
                <a:latin typeface="Arial" panose="020B0604020202020204" pitchFamily="34" charset="0"/>
                <a:ea typeface="Arial Unicode MS" panose="020B0604020202020204" pitchFamily="34" charset="-122"/>
                <a:cs typeface="Arial" panose="020B0604020202020204" pitchFamily="34" charset="0"/>
              </a:rPr>
              <a:t>would </a:t>
            </a:r>
            <a:r>
              <a:rPr lang="en-US" altLang="zh-CN" sz="3600" b="1" u="sng" dirty="0">
                <a:latin typeface="Arial" panose="020B0604020202020204" pitchFamily="34" charset="0"/>
                <a:ea typeface="Arial Unicode MS" panose="020B0604020202020204" pitchFamily="34" charset="-122"/>
                <a:cs typeface="Arial" panose="020B0604020202020204" pitchFamily="34" charset="0"/>
              </a:rPr>
              <a:t>obtain greater </a:t>
            </a:r>
            <a:r>
              <a:rPr lang="en-US" altLang="zh-CN" sz="3600" b="1" u="sng" dirty="0" smtClean="0">
                <a:latin typeface="Arial" panose="020B0604020202020204" pitchFamily="34" charset="0"/>
                <a:ea typeface="Arial Unicode MS" panose="020B0604020202020204" pitchFamily="34" charset="-122"/>
                <a:cs typeface="Arial" panose="020B0604020202020204" pitchFamily="34" charset="0"/>
              </a:rPr>
              <a:t>pre-filtration </a:t>
            </a:r>
            <a:r>
              <a:rPr lang="en-US" altLang="zh-CN" sz="3600" b="1" u="sng" dirty="0">
                <a:latin typeface="Arial" panose="020B0604020202020204" pitchFamily="34" charset="0"/>
                <a:ea typeface="Arial Unicode MS" panose="020B0604020202020204" pitchFamily="34" charset="-122"/>
                <a:cs typeface="Arial" panose="020B0604020202020204" pitchFamily="34" charset="0"/>
              </a:rPr>
              <a:t>flux and </a:t>
            </a:r>
            <a:r>
              <a:rPr lang="en-US" altLang="zh-CN" sz="3600" b="1" u="sng" dirty="0" smtClean="0">
                <a:latin typeface="Arial" panose="020B0604020202020204" pitchFamily="34" charset="0"/>
                <a:ea typeface="Arial Unicode MS" panose="020B0604020202020204" pitchFamily="34" charset="-122"/>
                <a:cs typeface="Arial" panose="020B0604020202020204" pitchFamily="34" charset="0"/>
              </a:rPr>
              <a:t>make it easier </a:t>
            </a:r>
            <a:r>
              <a:rPr lang="en-US" altLang="zh-CN" sz="3600" b="1" u="sng" dirty="0">
                <a:latin typeface="Arial" panose="020B0604020202020204" pitchFamily="34" charset="0"/>
                <a:ea typeface="Arial Unicode MS" panose="020B0604020202020204" pitchFamily="34" charset="-122"/>
                <a:cs typeface="Arial" panose="020B0604020202020204" pitchFamily="34" charset="0"/>
              </a:rPr>
              <a:t>to scale up.</a:t>
            </a:r>
          </a:p>
        </p:txBody>
      </p:sp>
      <p:sp>
        <p:nvSpPr>
          <p:cNvPr id="42" name="矩形 41"/>
          <p:cNvSpPr/>
          <p:nvPr/>
        </p:nvSpPr>
        <p:spPr>
          <a:xfrm>
            <a:off x="25108423" y="25023520"/>
            <a:ext cx="11836445" cy="646331"/>
          </a:xfrm>
          <a:prstGeom prst="rect">
            <a:avLst/>
          </a:prstGeom>
        </p:spPr>
        <p:txBody>
          <a:bodyPr wrap="none">
            <a:spAutoFit/>
          </a:bodyPr>
          <a:lstStyle/>
          <a:p>
            <a:pPr algn="just">
              <a:spcAft>
                <a:spcPts val="600"/>
              </a:spcAft>
            </a:pPr>
            <a:r>
              <a:rPr lang="en-US" altLang="zh-CN" sz="3600" b="1" dirty="0">
                <a:latin typeface="Calibri" panose="020F0502020204030204" pitchFamily="34" charset="0"/>
                <a:ea typeface="Times New Roman" panose="02020603050405020304" pitchFamily="18" charset="0"/>
                <a:cs typeface="Calibri" panose="020F0502020204030204" pitchFamily="34" charset="0"/>
              </a:rPr>
              <a:t>Table 2. Pmax of different particle size effect on pre-filtration</a:t>
            </a:r>
            <a:endParaRPr lang="zh-CN" altLang="zh-CN" sz="3600" dirty="0">
              <a:effectLst/>
              <a:latin typeface="Calibri" panose="020F0502020204030204" pitchFamily="34" charset="0"/>
              <a:ea typeface="Times New Roman" panose="02020603050405020304" pitchFamily="18" charset="0"/>
              <a:cs typeface="Calibri" panose="020F0502020204030204" pitchFamily="34" charset="0"/>
            </a:endParaRPr>
          </a:p>
        </p:txBody>
      </p:sp>
      <p:pic>
        <p:nvPicPr>
          <p:cNvPr id="24" name="图片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59528" y="29961696"/>
            <a:ext cx="10377405" cy="1639456"/>
          </a:xfrm>
          <a:prstGeom prst="rect">
            <a:avLst/>
          </a:prstGeom>
        </p:spPr>
      </p:pic>
      <p:sp>
        <p:nvSpPr>
          <p:cNvPr id="2" name="矩形 1"/>
          <p:cNvSpPr/>
          <p:nvPr/>
        </p:nvSpPr>
        <p:spPr>
          <a:xfrm>
            <a:off x="39259528" y="9692873"/>
            <a:ext cx="10377405" cy="13388280"/>
          </a:xfrm>
          <a:prstGeom prst="rect">
            <a:avLst/>
          </a:prstGeom>
        </p:spPr>
        <p:txBody>
          <a:bodyPr wrap="square">
            <a:spAutoFit/>
          </a:bodyPr>
          <a:lstStyle/>
          <a:p>
            <a:pPr algn="just"/>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3 </a:t>
            </a:r>
            <a:r>
              <a:rPr lang="en-US" altLang="zh-CN" sz="3600" dirty="0">
                <a:latin typeface="Arial" panose="020B0604020202020204" pitchFamily="34" charset="0"/>
                <a:ea typeface="Arial Unicode MS" panose="020B0604020202020204" pitchFamily="34" charset="-122"/>
                <a:cs typeface="Arial" panose="020B0604020202020204" pitchFamily="34" charset="0"/>
              </a:rPr>
              <a:t>mixing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modules </a:t>
            </a:r>
            <a:r>
              <a:rPr lang="en-US" altLang="zh-CN" sz="3600" dirty="0">
                <a:latin typeface="Arial" panose="020B0604020202020204" pitchFamily="34" charset="0"/>
                <a:ea typeface="Times New Roman" panose="02020603050405020304" pitchFamily="18" charset="0"/>
                <a:cs typeface="Arial" panose="020B0604020202020204" pitchFamily="34" charset="0"/>
              </a:rPr>
              <a:t>(MCM, MIVM, and Ignite)</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 for liposome preparation have </a:t>
            </a:r>
            <a:r>
              <a:rPr lang="en-US" altLang="zh-CN" sz="3600" dirty="0">
                <a:latin typeface="Arial" panose="020B0604020202020204" pitchFamily="34" charset="0"/>
                <a:ea typeface="Arial Unicode MS" panose="020B0604020202020204" pitchFamily="34" charset="-122"/>
                <a:cs typeface="Arial" panose="020B0604020202020204" pitchFamily="34" charset="0"/>
              </a:rPr>
              <a:t>been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evaluated</a:t>
            </a:r>
            <a:r>
              <a:rPr lang="en-US" altLang="zh-CN" sz="3600" dirty="0">
                <a:latin typeface="Arial" panose="020B0604020202020204" pitchFamily="34" charset="0"/>
                <a:ea typeface="Arial Unicode MS" panose="020B0604020202020204" pitchFamily="34" charset="-122"/>
                <a:cs typeface="Arial" panose="020B0604020202020204" pitchFamily="34" charset="0"/>
              </a:rPr>
              <a:t>. MIVM is not favorable to be used for liposome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preparation </a:t>
            </a:r>
            <a:r>
              <a:rPr lang="en-US" altLang="zh-CN" sz="3600" dirty="0">
                <a:latin typeface="Arial" panose="020B0604020202020204" pitchFamily="34" charset="0"/>
                <a:ea typeface="Arial Unicode MS" panose="020B0604020202020204" pitchFamily="34" charset="-122"/>
                <a:cs typeface="Arial" panose="020B0604020202020204" pitchFamily="34" charset="0"/>
              </a:rPr>
              <a:t>due to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the large </a:t>
            </a:r>
            <a:r>
              <a:rPr lang="en-US" altLang="zh-CN" sz="3600" dirty="0">
                <a:latin typeface="Arial" panose="020B0604020202020204" pitchFamily="34" charset="0"/>
                <a:ea typeface="Arial Unicode MS" panose="020B0604020202020204" pitchFamily="34" charset="-122"/>
                <a:cs typeface="Arial" panose="020B0604020202020204" pitchFamily="34" charset="0"/>
              </a:rPr>
              <a:t>particle size of liposome (&gt;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200 nm, Dv90) made </a:t>
            </a:r>
            <a:r>
              <a:rPr lang="en-US" altLang="zh-CN" sz="3600" dirty="0">
                <a:latin typeface="Arial" panose="020B0604020202020204" pitchFamily="34" charset="0"/>
                <a:ea typeface="Arial Unicode MS" panose="020B0604020202020204" pitchFamily="34" charset="-122"/>
                <a:cs typeface="Arial" panose="020B0604020202020204" pitchFamily="34" charset="0"/>
              </a:rPr>
              <a:t>by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MIVM</a:t>
            </a:r>
            <a:r>
              <a:rPr lang="en-US" altLang="zh-CN" sz="3600" dirty="0">
                <a:latin typeface="Arial" panose="020B0604020202020204" pitchFamily="34" charset="0"/>
                <a:ea typeface="Arial Unicode MS" panose="020B0604020202020204" pitchFamily="34" charset="-122"/>
                <a:cs typeface="Arial" panose="020B0604020202020204" pitchFamily="34" charset="0"/>
              </a:rPr>
              <a:t>.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Between </a:t>
            </a:r>
            <a:r>
              <a:rPr lang="en-US" altLang="zh-CN" sz="3600" dirty="0">
                <a:latin typeface="Arial" panose="020B0604020202020204" pitchFamily="34" charset="0"/>
                <a:ea typeface="Arial Unicode MS" panose="020B0604020202020204" pitchFamily="34" charset="-122"/>
                <a:cs typeface="Arial" panose="020B0604020202020204" pitchFamily="34" charset="0"/>
              </a:rPr>
              <a:t>Ignite and MCM there is no big difference in particle size and PDI when liposomes are prepared at lab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scale. But </a:t>
            </a:r>
            <a:r>
              <a:rPr lang="en-US" altLang="zh-CN" sz="3600" dirty="0">
                <a:latin typeface="Arial" panose="020B0604020202020204" pitchFamily="34" charset="0"/>
                <a:ea typeface="Arial Unicode MS" panose="020B0604020202020204" pitchFamily="34" charset="-122"/>
                <a:cs typeface="Arial" panose="020B0604020202020204" pitchFamily="34" charset="0"/>
              </a:rPr>
              <a:t>at large scale, MCM shows better performance than Ignite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because 316SS </a:t>
            </a:r>
            <a:r>
              <a:rPr lang="en-US" altLang="zh-CN" sz="3600" dirty="0">
                <a:latin typeface="Arial" panose="020B0604020202020204" pitchFamily="34" charset="0"/>
                <a:ea typeface="Arial Unicode MS" panose="020B0604020202020204" pitchFamily="34" charset="-122"/>
                <a:cs typeface="Arial" panose="020B0604020202020204" pitchFamily="34" charset="0"/>
              </a:rPr>
              <a:t>chips in MCM has better tolerability to high pressure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comparing </a:t>
            </a:r>
            <a:r>
              <a:rPr lang="en-US" altLang="zh-CN" sz="3600" dirty="0">
                <a:latin typeface="Arial" panose="020B0604020202020204" pitchFamily="34" charset="0"/>
                <a:ea typeface="Arial Unicode MS" panose="020B0604020202020204" pitchFamily="34" charset="-122"/>
                <a:cs typeface="Arial" panose="020B0604020202020204" pitchFamily="34" charset="0"/>
              </a:rPr>
              <a:t>to PDMS in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Ignite</a:t>
            </a:r>
            <a:r>
              <a:rPr lang="en-US" altLang="zh-CN" sz="3600" dirty="0">
                <a:latin typeface="Arial" panose="020B0604020202020204" pitchFamily="34" charset="0"/>
                <a:ea typeface="Arial Unicode MS" panose="020B0604020202020204" pitchFamily="34" charset="-122"/>
                <a:cs typeface="Arial" panose="020B0604020202020204" pitchFamily="34" charset="0"/>
              </a:rPr>
              <a:t>.</a:t>
            </a:r>
            <a:endParaRPr lang="en-US" altLang="zh-CN" sz="3600" dirty="0" smtClean="0">
              <a:latin typeface="Arial" panose="020B0604020202020204" pitchFamily="34" charset="0"/>
              <a:ea typeface="Arial Unicode MS" panose="020B0604020202020204" pitchFamily="34" charset="-122"/>
              <a:cs typeface="Arial" panose="020B0604020202020204" pitchFamily="34" charset="0"/>
            </a:endParaRPr>
          </a:p>
          <a:p>
            <a:pPr algn="just"/>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So </a:t>
            </a:r>
            <a:r>
              <a:rPr lang="en-US" altLang="zh-CN" sz="3600" dirty="0">
                <a:latin typeface="Arial" panose="020B0604020202020204" pitchFamily="34" charset="0"/>
                <a:ea typeface="Arial Unicode MS" panose="020B0604020202020204" pitchFamily="34" charset="-122"/>
                <a:cs typeface="Arial" panose="020B0604020202020204" pitchFamily="34" charset="0"/>
              </a:rPr>
              <a:t>far aseptic manufacturing and filtration are the most commonly used method for producing parenteral liposomes</a:t>
            </a:r>
            <a:r>
              <a:rPr lang="en-US" altLang="zh-CN" sz="3600" baseline="30000" dirty="0" smtClean="0">
                <a:latin typeface="Arial" panose="020B0604020202020204" pitchFamily="34" charset="0"/>
                <a:ea typeface="Arial Unicode MS" panose="020B0604020202020204" pitchFamily="34" charset="-122"/>
                <a:cs typeface="Arial" panose="020B0604020202020204" pitchFamily="34" charset="0"/>
              </a:rPr>
              <a:t>[2]</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 Small and narrow particle size distribution of liposome played a key role in the downstream pre-filtration. In this study, liposomes with size smaller than 120 nm (Dv90) showed higher throughput performance, which  could result in lower filtration area and hence filtration costs. For filtration study, in addition to the throughput and vesicle size, the loss of phospholipids also should be taken into consideration</a:t>
            </a:r>
            <a:r>
              <a:rPr lang="en-US" altLang="zh-CN" sz="3600" baseline="30000" dirty="0" smtClean="0">
                <a:latin typeface="Arial" panose="020B0604020202020204" pitchFamily="34" charset="0"/>
                <a:ea typeface="Arial Unicode MS" panose="020B0604020202020204" pitchFamily="34" charset="-122"/>
                <a:cs typeface="Arial" panose="020B0604020202020204" pitchFamily="34" charset="0"/>
              </a:rPr>
              <a:t>[3]</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 </a:t>
            </a:r>
            <a:endParaRPr lang="en-US" altLang="zh-CN" sz="3600" dirty="0">
              <a:latin typeface="Arial" panose="020B0604020202020204" pitchFamily="34" charset="0"/>
              <a:ea typeface="Arial Unicode MS" panose="020B0604020202020204" pitchFamily="34" charset="-122"/>
              <a:cs typeface="Arial" panose="020B0604020202020204" pitchFamily="34" charset="0"/>
            </a:endParaRPr>
          </a:p>
        </p:txBody>
      </p:sp>
      <p:sp>
        <p:nvSpPr>
          <p:cNvPr id="3" name="矩形 2"/>
          <p:cNvSpPr/>
          <p:nvPr/>
        </p:nvSpPr>
        <p:spPr>
          <a:xfrm>
            <a:off x="718709" y="16839220"/>
            <a:ext cx="11210831" cy="9510296"/>
          </a:xfrm>
          <a:prstGeom prst="rect">
            <a:avLst/>
          </a:prstGeom>
        </p:spPr>
        <p:txBody>
          <a:bodyPr wrap="square">
            <a:spAutoFit/>
          </a:bodyPr>
          <a:lstStyle/>
          <a:p>
            <a:pPr algn="just" defTabSz="960952" eaLnBrk="0" hangingPunct="0">
              <a:spcBef>
                <a:spcPct val="50000"/>
              </a:spcBef>
            </a:pP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A multi-channel micro-mixer </a:t>
            </a:r>
            <a:r>
              <a:rPr lang="en-US" altLang="zh-CN" sz="3600" dirty="0">
                <a:latin typeface="Arial" panose="020B0604020202020204" pitchFamily="34" charset="0"/>
                <a:ea typeface="Arial Unicode MS" panose="020B0604020202020204" pitchFamily="34" charset="-122"/>
                <a:cs typeface="Arial" panose="020B0604020202020204" pitchFamily="34" charset="0"/>
              </a:rPr>
              <a:t>(</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MCM, STA </a:t>
            </a:r>
            <a:r>
              <a:rPr lang="en-US" altLang="zh-CN" sz="3600" dirty="0">
                <a:latin typeface="Arial" panose="020B0604020202020204" pitchFamily="34" charset="0"/>
                <a:ea typeface="Arial Unicode MS" panose="020B0604020202020204" pitchFamily="34" charset="-122"/>
                <a:cs typeface="Arial" panose="020B0604020202020204" pitchFamily="34" charset="0"/>
              </a:rPr>
              <a:t>Pharmaceutical Co. Ltd.),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a </a:t>
            </a:r>
            <a:r>
              <a:rPr lang="en-US" altLang="zh-CN" sz="3600" dirty="0">
                <a:latin typeface="Arial" panose="020B0604020202020204" pitchFamily="34" charset="0"/>
                <a:ea typeface="Arial Unicode MS" panose="020B0604020202020204" pitchFamily="34" charset="-122"/>
                <a:cs typeface="Arial" panose="020B0604020202020204" pitchFamily="34" charset="0"/>
              </a:rPr>
              <a:t>multi-inlet vortex mixer (MIVM) and an Ignite (2 channels, Precision NanoSystems) were tested. Briefly, standard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solutions </a:t>
            </a:r>
            <a:r>
              <a:rPr lang="en-US" altLang="zh-CN" sz="3600" dirty="0">
                <a:latin typeface="Arial" panose="020B0604020202020204" pitchFamily="34" charset="0"/>
                <a:ea typeface="Arial Unicode MS" panose="020B0604020202020204" pitchFamily="34" charset="-122"/>
                <a:cs typeface="Arial" panose="020B0604020202020204" pitchFamily="34" charset="0"/>
              </a:rPr>
              <a:t>were prepared in ethanol with Dlin-MC3-DMA: DSPC: Cholesterol: PEG2000-C-DMG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at ratio </a:t>
            </a:r>
            <a:r>
              <a:rPr lang="en-US" altLang="zh-CN" sz="3600" dirty="0">
                <a:latin typeface="Arial" panose="020B0604020202020204" pitchFamily="34" charset="0"/>
                <a:ea typeface="Arial Unicode MS" panose="020B0604020202020204" pitchFamily="34" charset="-122"/>
                <a:cs typeface="Arial" panose="020B0604020202020204" pitchFamily="34" charset="0"/>
              </a:rPr>
              <a:t>of 53.35%:13.77%:25.95%:3.93% (total Lipid 12.19 mg/mL). Patisiran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acted </a:t>
            </a:r>
            <a:r>
              <a:rPr lang="en-US" altLang="zh-CN" sz="3600" dirty="0">
                <a:latin typeface="Arial" panose="020B0604020202020204" pitchFamily="34" charset="0"/>
                <a:ea typeface="Arial Unicode MS" panose="020B0604020202020204" pitchFamily="34" charset="-122"/>
                <a:cs typeface="Arial" panose="020B0604020202020204" pitchFamily="34" charset="0"/>
              </a:rPr>
              <a:t>as the model drug and was dissolved in 20 mM citrate buffer at a target concentration of 1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mg/mL. Lipid </a:t>
            </a:r>
            <a:r>
              <a:rPr lang="en-US" altLang="zh-CN" sz="3600" dirty="0">
                <a:latin typeface="Arial" panose="020B0604020202020204" pitchFamily="34" charset="0"/>
                <a:ea typeface="Arial Unicode MS" panose="020B0604020202020204" pitchFamily="34" charset="-122"/>
                <a:cs typeface="Arial" panose="020B0604020202020204" pitchFamily="34" charset="0"/>
              </a:rPr>
              <a:t>and DS solutions can be concentrated or diluted as needed. </a:t>
            </a:r>
            <a:r>
              <a:rPr lang="en-US" altLang="zh-CN" sz="3600" dirty="0" smtClean="0">
                <a:latin typeface="Arial" panose="020B0604020202020204" pitchFamily="34" charset="0"/>
                <a:ea typeface="Arial Unicode MS" panose="020B0604020202020204" pitchFamily="34" charset="-122"/>
                <a:cs typeface="Arial" panose="020B0604020202020204" pitchFamily="34" charset="0"/>
              </a:rPr>
              <a:t>The </a:t>
            </a:r>
            <a:r>
              <a:rPr lang="en-US" altLang="zh-CN" sz="3600" dirty="0">
                <a:latin typeface="Arial" panose="020B0604020202020204" pitchFamily="34" charset="0"/>
                <a:ea typeface="Arial Unicode MS" panose="020B0604020202020204" pitchFamily="34" charset="-122"/>
                <a:cs typeface="Arial" panose="020B0604020202020204" pitchFamily="34" charset="0"/>
              </a:rPr>
              <a:t>lipid, DS and citrate buffer were assembled in predetermined channels to prepare liposomes. The mixing procedure was performed under ambient temperature. Keep same total flow rate, DS/total lipid amount during the mixing and drain the initial solution and collect sample for particle size detection by a Marven ZEN3600.</a:t>
            </a:r>
            <a:endParaRPr lang="en-AU" altLang="zh-CN" sz="3600" dirty="0">
              <a:latin typeface="Arial" panose="020B0604020202020204" pitchFamily="34" charset="0"/>
              <a:ea typeface="Arial Unicode MS" panose="020B0604020202020204" pitchFamily="34" charset="-122"/>
              <a:cs typeface="Arial" panose="020B0604020202020204" pitchFamily="34" charset="0"/>
            </a:endParaRPr>
          </a:p>
        </p:txBody>
      </p:sp>
      <p:sp>
        <p:nvSpPr>
          <p:cNvPr id="4" name="矩形 3"/>
          <p:cNvSpPr/>
          <p:nvPr/>
        </p:nvSpPr>
        <p:spPr>
          <a:xfrm>
            <a:off x="718708" y="9945788"/>
            <a:ext cx="11210832" cy="4164217"/>
          </a:xfrm>
          <a:prstGeom prst="rect">
            <a:avLst/>
          </a:prstGeom>
        </p:spPr>
        <p:txBody>
          <a:bodyPr wrap="square">
            <a:spAutoFit/>
          </a:bodyPr>
          <a:lstStyle/>
          <a:p>
            <a:pPr algn="just">
              <a:lnSpc>
                <a:spcPct val="105000"/>
              </a:lnSpc>
              <a:spcAft>
                <a:spcPts val="600"/>
              </a:spcAft>
            </a:pPr>
            <a:r>
              <a:rPr lang="en-US" altLang="zh-CN" sz="3600" dirty="0" smtClean="0">
                <a:latin typeface="Arial" panose="020B0604020202020204" pitchFamily="34" charset="0"/>
                <a:ea typeface="Times New Roman" panose="02020603050405020304" pitchFamily="18" charset="0"/>
                <a:cs typeface="Arial" panose="020B0604020202020204" pitchFamily="34" charset="0"/>
              </a:rPr>
              <a:t>To evaluate the influence of </a:t>
            </a:r>
            <a:r>
              <a:rPr lang="en-US" altLang="zh-CN" sz="3600" dirty="0">
                <a:latin typeface="Arial" panose="020B0604020202020204" pitchFamily="34" charset="0"/>
                <a:ea typeface="Times New Roman" panose="02020603050405020304" pitchFamily="18" charset="0"/>
                <a:cs typeface="Arial" panose="020B0604020202020204" pitchFamily="34" charset="0"/>
              </a:rPr>
              <a:t>3 mixing </a:t>
            </a:r>
            <a:r>
              <a:rPr lang="en-US" altLang="zh-CN" sz="3600" dirty="0" smtClean="0">
                <a:latin typeface="Arial" panose="020B0604020202020204" pitchFamily="34" charset="0"/>
                <a:ea typeface="Times New Roman" panose="02020603050405020304" pitchFamily="18" charset="0"/>
                <a:cs typeface="Arial" panose="020B0604020202020204" pitchFamily="34" charset="0"/>
              </a:rPr>
              <a:t>modules (MCM, MIVM, and Ignite) for mixing process on the particle size of liposomes, and assess their potential for large scale manufacture. The effect of particle size on pre-filtration, which is an important procedure for reducing the risk of sterile filter blockage and manufacture failure</a:t>
            </a:r>
            <a:r>
              <a:rPr lang="en-US" altLang="zh-CN" sz="3600" baseline="30000" dirty="0" smtClean="0">
                <a:latin typeface="Arial" panose="020B0604020202020204" pitchFamily="34" charset="0"/>
                <a:ea typeface="Times New Roman" panose="02020603050405020304" pitchFamily="18" charset="0"/>
                <a:cs typeface="Arial" panose="020B0604020202020204" pitchFamily="34" charset="0"/>
              </a:rPr>
              <a:t>[1]</a:t>
            </a:r>
            <a:r>
              <a:rPr lang="en-US" altLang="zh-CN" sz="3600" dirty="0" smtClean="0">
                <a:latin typeface="Arial" panose="020B0604020202020204" pitchFamily="34" charset="0"/>
                <a:ea typeface="Times New Roman" panose="02020603050405020304" pitchFamily="18" charset="0"/>
                <a:cs typeface="Arial" panose="020B0604020202020204" pitchFamily="34" charset="0"/>
              </a:rPr>
              <a:t>, is also studied.</a:t>
            </a:r>
          </a:p>
        </p:txBody>
      </p:sp>
      <p:sp>
        <p:nvSpPr>
          <p:cNvPr id="5" name="矩形 4"/>
          <p:cNvSpPr/>
          <p:nvPr/>
        </p:nvSpPr>
        <p:spPr>
          <a:xfrm>
            <a:off x="39140218" y="24652887"/>
            <a:ext cx="10332204" cy="4524315"/>
          </a:xfrm>
          <a:prstGeom prst="rect">
            <a:avLst/>
          </a:prstGeom>
        </p:spPr>
        <p:txBody>
          <a:bodyPr wrap="square">
            <a:spAutoFit/>
          </a:bodyPr>
          <a:lstStyle/>
          <a:p>
            <a:pPr marL="514350" lvl="0" indent="-514350" algn="just">
              <a:buFont typeface="+mj-lt"/>
              <a:buAutoNum type="arabicPeriod"/>
            </a:pPr>
            <a:endParaRPr lang="en-US" altLang="zh-CN" sz="3600" dirty="0" smtClean="0">
              <a:solidFill>
                <a:srgbClr val="000000"/>
              </a:solidFill>
              <a:latin typeface="Arial" panose="020B0604020202020204" pitchFamily="34" charset="0"/>
              <a:ea typeface="Arial Unicode MS" panose="020B0604020202020204" pitchFamily="34" charset="-122"/>
              <a:cs typeface="Arial" panose="020B0604020202020204" pitchFamily="34" charset="0"/>
            </a:endParaRPr>
          </a:p>
          <a:p>
            <a:pPr marL="514350" lvl="0" indent="-514350" algn="just">
              <a:buFont typeface="+mj-lt"/>
              <a:buAutoNum type="arabicPeriod"/>
            </a:pPr>
            <a:r>
              <a:rPr lang="en-US" altLang="zh-CN" sz="3600" dirty="0" smtClean="0">
                <a:solidFill>
                  <a:srgbClr val="000000"/>
                </a:solidFill>
                <a:latin typeface="Arial" panose="020B0604020202020204" pitchFamily="34" charset="0"/>
                <a:ea typeface="Arial Unicode MS" panose="020B0604020202020204" pitchFamily="34" charset="-122"/>
                <a:cs typeface="Arial" panose="020B0604020202020204" pitchFamily="34" charset="0"/>
              </a:rPr>
              <a:t>Mandar </a:t>
            </a:r>
            <a:r>
              <a:rPr lang="en-US" altLang="zh-CN" sz="3600" dirty="0">
                <a:solidFill>
                  <a:srgbClr val="000000"/>
                </a:solidFill>
                <a:latin typeface="Arial" panose="020B0604020202020204" pitchFamily="34" charset="0"/>
                <a:ea typeface="Arial Unicode MS" panose="020B0604020202020204" pitchFamily="34" charset="-122"/>
                <a:cs typeface="Arial" panose="020B0604020202020204" pitchFamily="34" charset="0"/>
              </a:rPr>
              <a:t>D. and Ulrich B. Biopharmaceutical industry: The importance of prefiltration. Filtration &amp; Separation 46, 24-26 (2007</a:t>
            </a:r>
            <a:r>
              <a:rPr lang="en-US" altLang="zh-CN" sz="3600" dirty="0" smtClean="0">
                <a:solidFill>
                  <a:srgbClr val="000000"/>
                </a:solidFill>
                <a:latin typeface="Arial" panose="020B0604020202020204" pitchFamily="34" charset="0"/>
                <a:ea typeface="Arial Unicode MS" panose="020B0604020202020204" pitchFamily="34" charset="-122"/>
                <a:cs typeface="Arial" panose="020B0604020202020204" pitchFamily="34" charset="0"/>
              </a:rPr>
              <a:t>).</a:t>
            </a:r>
          </a:p>
          <a:p>
            <a:pPr marL="514350" lvl="0" indent="-514350" algn="just">
              <a:buFont typeface="+mj-lt"/>
              <a:buAutoNum type="arabicPeriod"/>
            </a:pPr>
            <a:r>
              <a:rPr lang="en-US" altLang="zh-CN" sz="3600" dirty="0" smtClean="0">
                <a:solidFill>
                  <a:srgbClr val="000000"/>
                </a:solidFill>
                <a:latin typeface="Arial" panose="020B0604020202020204" pitchFamily="34" charset="0"/>
                <a:ea typeface="Arial Unicode MS" panose="020B0604020202020204" pitchFamily="34" charset="-122"/>
                <a:cs typeface="Arial" panose="020B0604020202020204" pitchFamily="34" charset="0"/>
              </a:rPr>
              <a:t>Ming-Ren </a:t>
            </a:r>
            <a:r>
              <a:rPr lang="en-US" altLang="zh-CN" sz="3600" dirty="0">
                <a:solidFill>
                  <a:srgbClr val="000000"/>
                </a:solidFill>
                <a:latin typeface="Arial" panose="020B0604020202020204" pitchFamily="34" charset="0"/>
                <a:ea typeface="Arial Unicode MS" panose="020B0604020202020204" pitchFamily="34" charset="-122"/>
                <a:cs typeface="Arial" panose="020B0604020202020204" pitchFamily="34" charset="0"/>
              </a:rPr>
              <a:t>T.; Gigi N.C.C. Asian Journal of Pharmaceutical Sciences. 8, 88-95 (2013).</a:t>
            </a:r>
            <a:endParaRPr lang="zh-CN" altLang="zh-CN" sz="3600" dirty="0">
              <a:solidFill>
                <a:srgbClr val="000000"/>
              </a:solidFill>
              <a:latin typeface="Arial" panose="020B0604020202020204" pitchFamily="34" charset="0"/>
              <a:ea typeface="Arial Unicode MS" panose="020B0604020202020204" pitchFamily="34" charset="-122"/>
              <a:cs typeface="Arial" panose="020B0604020202020204" pitchFamily="34" charset="0"/>
            </a:endParaRPr>
          </a:p>
          <a:p>
            <a:pPr marL="514350" lvl="0" indent="-514350" algn="just">
              <a:buFont typeface="+mj-lt"/>
              <a:buAutoNum type="arabicPeriod"/>
            </a:pPr>
            <a:r>
              <a:rPr lang="en-US" altLang="zh-CN" sz="3600" dirty="0" smtClean="0">
                <a:solidFill>
                  <a:srgbClr val="000000"/>
                </a:solidFill>
                <a:latin typeface="Arial" panose="020B0604020202020204" pitchFamily="34" charset="0"/>
                <a:ea typeface="Arial Unicode MS" panose="020B0604020202020204" pitchFamily="34" charset="-122"/>
                <a:cs typeface="Arial" panose="020B0604020202020204" pitchFamily="34" charset="0"/>
              </a:rPr>
              <a:t>Pierre </a:t>
            </a:r>
            <a:r>
              <a:rPr lang="en-US" altLang="zh-CN" sz="3600" dirty="0">
                <a:solidFill>
                  <a:srgbClr val="000000"/>
                </a:solidFill>
                <a:latin typeface="Arial" panose="020B0604020202020204" pitchFamily="34" charset="0"/>
                <a:ea typeface="Arial Unicode MS" panose="020B0604020202020204" pitchFamily="34" charset="-122"/>
                <a:cs typeface="Arial" panose="020B0604020202020204" pitchFamily="34" charset="0"/>
              </a:rPr>
              <a:t>G.; Hervé B.; Pascal W. and André S. Int. J. Pharmaceut. 117, 225-230 (1995).</a:t>
            </a:r>
            <a:endParaRPr lang="zh-CN" altLang="zh-CN" sz="3600" dirty="0">
              <a:solidFill>
                <a:srgbClr val="000000"/>
              </a:solidFill>
              <a:latin typeface="Arial" panose="020B0604020202020204" pitchFamily="34" charset="0"/>
              <a:ea typeface="Arial Unicode MS" panose="020B0604020202020204" pitchFamily="34" charset="-122"/>
              <a:cs typeface="Arial" panose="020B0604020202020204" pitchFamily="34" charset="0"/>
            </a:endParaRPr>
          </a:p>
        </p:txBody>
      </p:sp>
      <p:sp>
        <p:nvSpPr>
          <p:cNvPr id="27" name="矩形 25"/>
          <p:cNvSpPr/>
          <p:nvPr/>
        </p:nvSpPr>
        <p:spPr>
          <a:xfrm>
            <a:off x="943926" y="30268443"/>
            <a:ext cx="11141644" cy="646331"/>
          </a:xfrm>
          <a:prstGeom prst="rect">
            <a:avLst/>
          </a:prstGeom>
        </p:spPr>
        <p:txBody>
          <a:bodyPr wrap="square">
            <a:spAutoFit/>
          </a:bodyPr>
          <a:lstStyle/>
          <a:p>
            <a:pPr>
              <a:spcAft>
                <a:spcPts val="600"/>
              </a:spcAft>
            </a:pPr>
            <a:r>
              <a:rPr lang="en-US" altLang="zh-CN" sz="3600" b="1" dirty="0" smtClean="0">
                <a:latin typeface="Calibri" panose="020F0502020204030204" pitchFamily="34" charset="0"/>
                <a:ea typeface="Times New Roman" panose="02020603050405020304" pitchFamily="18" charset="0"/>
                <a:cs typeface="Calibri" panose="020F0502020204030204" pitchFamily="34" charset="0"/>
              </a:rPr>
              <a:t>Figure </a:t>
            </a:r>
            <a:r>
              <a:rPr lang="en-US" altLang="zh-CN" sz="3600" b="1" dirty="0">
                <a:latin typeface="Calibri" panose="020F0502020204030204" pitchFamily="34" charset="0"/>
                <a:ea typeface="Times New Roman" panose="02020603050405020304" pitchFamily="18" charset="0"/>
                <a:cs typeface="Calibri" panose="020F0502020204030204" pitchFamily="34" charset="0"/>
              </a:rPr>
              <a:t>1. </a:t>
            </a:r>
            <a:r>
              <a:rPr lang="en-US" altLang="zh-CN" sz="3600" b="1" dirty="0" smtClean="0">
                <a:latin typeface="Calibri" panose="020F0502020204030204" pitchFamily="34" charset="0"/>
                <a:ea typeface="Times New Roman" panose="02020603050405020304" pitchFamily="18" charset="0"/>
                <a:cs typeface="Calibri" panose="020F0502020204030204" pitchFamily="34" charset="0"/>
              </a:rPr>
              <a:t>Schematic of liposome  preparation.</a:t>
            </a:r>
            <a:endParaRPr lang="zh-CN" altLang="zh-CN" sz="3600" b="1" dirty="0">
              <a:latin typeface="Calibri" panose="020F0502020204030204" pitchFamily="34" charset="0"/>
              <a:ea typeface="Times New Roman" panose="02020603050405020304" pitchFamily="18" charset="0"/>
              <a:cs typeface="Calibri" panose="020F0502020204030204" pitchFamily="34" charset="0"/>
            </a:endParaRPr>
          </a:p>
        </p:txBody>
      </p:sp>
      <p:pic>
        <p:nvPicPr>
          <p:cNvPr id="28" name="图片 5"/>
          <p:cNvPicPr>
            <a:picLocks noChangeAspect="1"/>
          </p:cNvPicPr>
          <p:nvPr/>
        </p:nvPicPr>
        <p:blipFill>
          <a:blip r:embed="rId5"/>
          <a:stretch>
            <a:fillRect/>
          </a:stretch>
        </p:blipFill>
        <p:spPr>
          <a:xfrm>
            <a:off x="943926" y="27106587"/>
            <a:ext cx="10625438" cy="2856381"/>
          </a:xfrm>
          <a:prstGeom prst="rect">
            <a:avLst/>
          </a:prstGeom>
        </p:spPr>
      </p:pic>
    </p:spTree>
    <p:extLst>
      <p:ext uri="{BB962C8B-B14F-4D97-AF65-F5344CB8AC3E}">
        <p14:creationId xmlns:p14="http://schemas.microsoft.com/office/powerpoint/2010/main" val="2429395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5">
      <a:dk1>
        <a:srgbClr val="000000"/>
      </a:dk1>
      <a:lt1>
        <a:srgbClr val="FFFFFF"/>
      </a:lt1>
      <a:dk2>
        <a:srgbClr val="B1B3B6"/>
      </a:dk2>
      <a:lt2>
        <a:srgbClr val="E7E6E6"/>
      </a:lt2>
      <a:accent1>
        <a:srgbClr val="004249"/>
      </a:accent1>
      <a:accent2>
        <a:srgbClr val="00798A"/>
      </a:accent2>
      <a:accent3>
        <a:srgbClr val="006D9B"/>
      </a:accent3>
      <a:accent4>
        <a:srgbClr val="D5C730"/>
      </a:accent4>
      <a:accent5>
        <a:srgbClr val="D75D2B"/>
      </a:accent5>
      <a:accent6>
        <a:srgbClr val="24AFBC"/>
      </a:accent6>
      <a:hlink>
        <a:srgbClr val="24AEBC"/>
      </a:hlink>
      <a:folHlink>
        <a:srgbClr val="24AEBC"/>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1874</TotalTime>
  <Words>945</Words>
  <Application>Microsoft Office PowerPoint</Application>
  <PresentationFormat>自定义</PresentationFormat>
  <Paragraphs>109</Paragraphs>
  <Slides>1</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 Unicode MS</vt:lpstr>
      <vt:lpstr>Calibri (Body)</vt:lpstr>
      <vt:lpstr>等线</vt:lpstr>
      <vt:lpstr>Arial</vt:lpstr>
      <vt:lpstr>Calibri</vt:lpstr>
      <vt:lpstr>Calibri Light</vt:lpstr>
      <vt:lpstr>Times New Roman</vt:lpstr>
      <vt:lpstr>Wingdings</vt:lpstr>
      <vt:lpstr>Office Theme</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Ortiz</dc:creator>
  <cp:lastModifiedBy>Chang Feifei0102</cp:lastModifiedBy>
  <cp:revision>265</cp:revision>
  <dcterms:created xsi:type="dcterms:W3CDTF">2016-11-22T18:17:53Z</dcterms:created>
  <dcterms:modified xsi:type="dcterms:W3CDTF">2022-07-19T05:09:17Z</dcterms:modified>
</cp:coreProperties>
</file>